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4"/>
  </p:notesMasterIdLst>
  <p:sldIdLst>
    <p:sldId id="256" r:id="rId2"/>
    <p:sldId id="314" r:id="rId3"/>
    <p:sldId id="315" r:id="rId4"/>
    <p:sldId id="318" r:id="rId5"/>
    <p:sldId id="325" r:id="rId6"/>
    <p:sldId id="328" r:id="rId7"/>
    <p:sldId id="340" r:id="rId8"/>
    <p:sldId id="336" r:id="rId9"/>
    <p:sldId id="338" r:id="rId10"/>
    <p:sldId id="339" r:id="rId11"/>
    <p:sldId id="337" r:id="rId12"/>
    <p:sldId id="33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>
        <p:scale>
          <a:sx n="92" d="100"/>
          <a:sy n="92" d="100"/>
        </p:scale>
        <p:origin x="-21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7626C-F566-4C28-841D-BBD76F8731E5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10838-9193-4706-96B0-48A571DEB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051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5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245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540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875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0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61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14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095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800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74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735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C896C9-5456-42D1-AB8F-A0FAA7192E34}" type="datetimeFigureOut">
              <a:rPr lang="en-CA" smtClean="0"/>
              <a:t>04/04/2019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79DD71-DFD8-4CF0-963D-AE1BA07C3D2C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0A27C-C30B-407E-90B0-852F87E8C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91" y="758951"/>
            <a:ext cx="10671464" cy="3532494"/>
          </a:xfrm>
          <a:prstGeom prst="round2SameRect">
            <a:avLst/>
          </a:prstGeom>
        </p:spPr>
        <p:txBody>
          <a:bodyPr>
            <a:normAutofit fontScale="90000"/>
          </a:bodyPr>
          <a:lstStyle/>
          <a:p>
            <a:r>
              <a:rPr lang="en-CA" sz="5300" b="1" dirty="0" smtClean="0">
                <a:effectLst/>
              </a:rPr>
              <a:t/>
            </a:r>
            <a:br>
              <a:rPr lang="en-CA" sz="5300" b="1" dirty="0" smtClean="0">
                <a:effectLst/>
              </a:rPr>
            </a:br>
            <a:r>
              <a:rPr lang="en-CA" sz="2700" b="1" dirty="0" smtClean="0"/>
              <a:t>EDUCON2019: Dubai, UAE</a:t>
            </a:r>
            <a:br>
              <a:rPr lang="en-CA" sz="2700" b="1" dirty="0" smtClean="0"/>
            </a:br>
            <a:r>
              <a:rPr lang="en-CA" sz="2700" b="1" dirty="0" smtClean="0"/>
              <a:t/>
            </a:r>
            <a:br>
              <a:rPr lang="en-CA" sz="2700" b="1" dirty="0" smtClean="0"/>
            </a:br>
            <a:r>
              <a:rPr lang="en-US" sz="6000" b="1" dirty="0" smtClean="0">
                <a:solidFill>
                  <a:srgbClr val="FF9900"/>
                </a:solidFill>
                <a:latin typeface="+mn-lt"/>
              </a:rPr>
              <a:t>g9toengineering</a:t>
            </a:r>
            <a:r>
              <a:rPr lang="en-US" sz="4400" b="1" dirty="0" smtClean="0">
                <a:solidFill>
                  <a:srgbClr val="FF9900"/>
                </a:solidFill>
                <a:latin typeface="+mn-lt"/>
              </a:rPr>
              <a:t/>
            </a:r>
            <a:br>
              <a:rPr lang="en-US" sz="4400" b="1" dirty="0" smtClean="0">
                <a:solidFill>
                  <a:srgbClr val="FF9900"/>
                </a:solidFill>
                <a:latin typeface="+mn-lt"/>
              </a:rPr>
            </a:br>
            <a:r>
              <a:rPr lang="en-US" sz="4000" dirty="0" smtClean="0">
                <a:latin typeface="+mn-lt"/>
              </a:rPr>
              <a:t>a virtual community </a:t>
            </a:r>
            <a:r>
              <a:rPr lang="en-US" sz="4000" dirty="0">
                <a:latin typeface="+mn-lt"/>
              </a:rPr>
              <a:t>of </a:t>
            </a:r>
            <a:r>
              <a:rPr lang="en-US" sz="4000" dirty="0" smtClean="0">
                <a:latin typeface="+mn-lt"/>
              </a:rPr>
              <a:t>practice </a:t>
            </a:r>
            <a:r>
              <a:rPr lang="en-US" sz="4000" dirty="0">
                <a:latin typeface="+mn-lt"/>
              </a:rPr>
              <a:t>in </a:t>
            </a:r>
            <a:r>
              <a:rPr lang="en-US" sz="4000" dirty="0" smtClean="0">
                <a:latin typeface="+mn-lt"/>
              </a:rPr>
              <a:t>knowledge creation</a:t>
            </a:r>
            <a:r>
              <a:rPr lang="en-CA" sz="4000" b="1" dirty="0" smtClean="0">
                <a:solidFill>
                  <a:srgbClr val="003300"/>
                </a:solidFill>
                <a:effectLst/>
                <a:latin typeface="+mn-lt"/>
              </a:rPr>
              <a:t/>
            </a:r>
            <a:br>
              <a:rPr lang="en-CA" sz="4000" b="1" dirty="0" smtClean="0">
                <a:solidFill>
                  <a:srgbClr val="003300"/>
                </a:solidFill>
                <a:effectLst/>
                <a:latin typeface="+mn-lt"/>
              </a:rPr>
            </a:br>
            <a:r>
              <a:rPr lang="en-CA" sz="6700" b="1" dirty="0" smtClean="0">
                <a:solidFill>
                  <a:srgbClr val="006600"/>
                </a:solidFill>
                <a:effectLst/>
              </a:rPr>
              <a:t/>
            </a:r>
            <a:br>
              <a:rPr lang="en-CA" sz="6700" b="1" dirty="0" smtClean="0">
                <a:solidFill>
                  <a:srgbClr val="006600"/>
                </a:solidFill>
                <a:effectLst/>
              </a:rPr>
            </a:br>
            <a:endParaRPr lang="en-CA" sz="6700" dirty="0">
              <a:solidFill>
                <a:srgbClr val="006600"/>
              </a:solidFill>
              <a:effectLst/>
            </a:endParaRPr>
          </a:p>
        </p:txBody>
      </p:sp>
      <p:pic>
        <p:nvPicPr>
          <p:cNvPr id="1029" name="Picture 5" descr="Image result for uottawa engineerin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87" y="2926837"/>
            <a:ext cx="1053875" cy="12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9091" y="3632955"/>
            <a:ext cx="369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Riadh</a:t>
            </a:r>
            <a:r>
              <a:rPr lang="en-US" sz="2400" dirty="0" smtClean="0"/>
              <a:t> </a:t>
            </a:r>
            <a:r>
              <a:rPr lang="en-US" sz="2400" dirty="0" err="1" smtClean="0"/>
              <a:t>Habash</a:t>
            </a:r>
            <a:r>
              <a:rPr lang="en-US" sz="2400" dirty="0" smtClean="0"/>
              <a:t>, PhD, </a:t>
            </a:r>
            <a:r>
              <a:rPr lang="en-US" sz="2400" dirty="0" err="1" smtClean="0"/>
              <a:t>P.Eng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1039090" y="4475989"/>
            <a:ext cx="99572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rgbClr val="FF9900"/>
                </a:solidFill>
              </a:rPr>
              <a:t>the message</a:t>
            </a:r>
          </a:p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transfer knowledge and practice in context</a:t>
            </a:r>
          </a:p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knowledge content is a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means to an end, not an end in </a:t>
            </a: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itself.</a:t>
            </a:r>
            <a:endParaRPr lang="en-C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161020" cy="145075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Toward state of flow experience </a:t>
            </a:r>
            <a:endParaRPr lang="en-CA" sz="4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009775"/>
            <a:ext cx="89820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AERO 2017-18 Pic 2 to se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" name="AutoShape 4" descr="Displaying AERO 2017-18 Pic 2 to sen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4" name="AutoShape 6" descr="Displaying AERO 2017-18 Pic 2 to sen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1" y="7937"/>
            <a:ext cx="9476509" cy="632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99622"/>
            <a:ext cx="27154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solidFill>
                  <a:srgbClr val="003300"/>
                </a:solidFill>
              </a:rPr>
              <a:t>A state of flow experience </a:t>
            </a:r>
            <a:endParaRPr lang="en-CA" sz="2800" dirty="0" smtClean="0">
              <a:solidFill>
                <a:srgbClr val="003300"/>
              </a:solidFill>
            </a:endParaRPr>
          </a:p>
          <a:p>
            <a:pPr algn="r"/>
            <a:r>
              <a:rPr lang="en-CA" sz="2800" dirty="0" smtClean="0">
                <a:solidFill>
                  <a:srgbClr val="003300"/>
                </a:solidFill>
              </a:rPr>
              <a:t>with </a:t>
            </a:r>
          </a:p>
          <a:p>
            <a:pPr algn="r"/>
            <a:r>
              <a:rPr lang="en-CA" sz="2800" dirty="0" smtClean="0"/>
              <a:t>uOttawa SAE Aerospace</a:t>
            </a:r>
          </a:p>
          <a:p>
            <a:pPr algn="r"/>
            <a:r>
              <a:rPr lang="en-CA" sz="2800" dirty="0" smtClean="0"/>
              <a:t>March 9, 2018</a:t>
            </a:r>
          </a:p>
          <a:p>
            <a:pPr algn="r"/>
            <a:r>
              <a:rPr lang="en-CA" sz="2800" dirty="0" smtClean="0"/>
              <a:t>Florida Air Museum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0369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Questions</a:t>
            </a:r>
            <a:endParaRPr lang="en-C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r>
              <a:rPr lang="en-CA" sz="2400" dirty="0" smtClean="0"/>
              <a:t>a </a:t>
            </a:r>
            <a:r>
              <a:rPr lang="en-CA" sz="2400" dirty="0"/>
              <a:t>learning journey from routine and unfeeling to</a:t>
            </a:r>
            <a:endParaRPr lang="en-US" sz="2400" dirty="0"/>
          </a:p>
          <a:p>
            <a:r>
              <a:rPr lang="en-US" sz="4000" b="1" dirty="0" smtClean="0"/>
              <a:t>e</a:t>
            </a:r>
            <a:r>
              <a:rPr lang="en-US" sz="4000" dirty="0" smtClean="0"/>
              <a:t>nlightenment</a:t>
            </a:r>
          </a:p>
          <a:p>
            <a:r>
              <a:rPr lang="en-US" sz="4000" b="1" dirty="0" smtClean="0"/>
              <a:t>      e</a:t>
            </a:r>
            <a:r>
              <a:rPr lang="en-US" sz="4000" dirty="0" smtClean="0"/>
              <a:t>mpowerment</a:t>
            </a:r>
          </a:p>
          <a:p>
            <a:r>
              <a:rPr lang="en-US" sz="4000" b="1" dirty="0" smtClean="0"/>
              <a:t>            e</a:t>
            </a:r>
            <a:r>
              <a:rPr lang="en-US" sz="4000" dirty="0" smtClean="0"/>
              <a:t>mancipation</a:t>
            </a:r>
          </a:p>
          <a:p>
            <a:r>
              <a:rPr lang="en-US" sz="4000" b="1" dirty="0" smtClean="0">
                <a:solidFill>
                  <a:srgbClr val="003300"/>
                </a:solidFill>
              </a:rPr>
              <a:t>                  e</a:t>
            </a:r>
            <a:r>
              <a:rPr lang="en-US" sz="4000" dirty="0" smtClean="0">
                <a:solidFill>
                  <a:srgbClr val="003300"/>
                </a:solidFill>
              </a:rPr>
              <a:t>ntrepreneurial mindset.</a:t>
            </a:r>
            <a:endParaRPr lang="en-CA" sz="4000" dirty="0">
              <a:solidFill>
                <a:srgbClr val="0033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19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811808" y="5990088"/>
            <a:ext cx="8769927" cy="7224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Learning </a:t>
            </a:r>
            <a:r>
              <a:rPr lang="en-CA" sz="3200" dirty="0"/>
              <a:t>for life-long professional practice</a:t>
            </a:r>
            <a:endParaRPr lang="en-CA" sz="2000" dirty="0"/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4" y="1"/>
            <a:ext cx="6130637" cy="599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2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96462" y="5865397"/>
            <a:ext cx="8463274" cy="7224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1" dirty="0" smtClean="0"/>
          </a:p>
          <a:p>
            <a:pPr algn="ctr"/>
            <a:r>
              <a:rPr lang="en-US" sz="3200" dirty="0" smtClean="0"/>
              <a:t>Digital tools to support the language of reflection </a:t>
            </a:r>
            <a:endParaRPr lang="en-CA" sz="3200" dirty="0"/>
          </a:p>
          <a:p>
            <a:pPr algn="ctr"/>
            <a:endParaRPr lang="en-CA" sz="20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07" y="730289"/>
            <a:ext cx="8109983" cy="4862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-Down Arrow 1"/>
          <p:cNvSpPr/>
          <p:nvPr/>
        </p:nvSpPr>
        <p:spPr>
          <a:xfrm>
            <a:off x="1617785" y="445477"/>
            <a:ext cx="8534400" cy="5455138"/>
          </a:xfrm>
          <a:prstGeom prst="upDownArrow">
            <a:avLst>
              <a:gd name="adj1" fmla="val 67079"/>
              <a:gd name="adj2" fmla="val 12254"/>
            </a:avLst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3466122" y="3634154"/>
            <a:ext cx="4837723" cy="158652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Consumption</a:t>
            </a:r>
          </a:p>
          <a:p>
            <a:pPr algn="ctr"/>
            <a:r>
              <a:rPr lang="en-CA" sz="2000" b="1" dirty="0" smtClean="0"/>
              <a:t>The </a:t>
            </a:r>
            <a:r>
              <a:rPr lang="en-CA" sz="2000" b="1" dirty="0"/>
              <a:t>“bucket theory of knowledge</a:t>
            </a:r>
            <a:r>
              <a:rPr lang="en-CA" sz="2000" b="1" dirty="0" smtClean="0"/>
              <a:t>”</a:t>
            </a:r>
            <a:endParaRPr lang="en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skills and procedures; take test or turn in homework; find information in the Internet; write reports, etc.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466121" y="1129322"/>
            <a:ext cx="4837723" cy="158261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Creation</a:t>
            </a:r>
          </a:p>
          <a:p>
            <a:pPr algn="ctr"/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(High-level use of technology)</a:t>
            </a:r>
          </a:p>
          <a:p>
            <a:pPr algn="ctr"/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Analyze data; collaborate with peers and teachers; develop and use simulations, 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products; create </a:t>
            </a: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presentations.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32" y="2304722"/>
            <a:ext cx="2083976" cy="173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88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7003472" cy="67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" y="1804701"/>
            <a:ext cx="45616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whole mechatronics </a:t>
            </a:r>
          </a:p>
          <a:p>
            <a:pPr algn="r"/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a “system- case- project-based” platform for teaching mechatronics engineering.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297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83" y="0"/>
            <a:ext cx="7460672" cy="671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9594" y="1309942"/>
            <a:ext cx="382385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3200" b="1" dirty="0" smtClean="0">
                <a:solidFill>
                  <a:srgbClr val="FF9900"/>
                </a:solidFill>
                <a:ea typeface="Calibri" panose="020F0502020204030204" pitchFamily="34" charset="0"/>
              </a:rPr>
              <a:t>g9toengineering.com</a:t>
            </a:r>
            <a:r>
              <a:rPr lang="en-CA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 was developed </a:t>
            </a:r>
            <a:r>
              <a:rPr lang="en-CA" sz="2800" dirty="0">
                <a:solidFill>
                  <a:srgbClr val="000000"/>
                </a:solidFill>
                <a:ea typeface="Calibri" panose="020F0502020204030204" pitchFamily="34" charset="0"/>
              </a:rPr>
              <a:t>by the author in 2007 and </a:t>
            </a:r>
            <a:r>
              <a:rPr lang="en-CA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maintained by </a:t>
            </a:r>
            <a:r>
              <a:rPr lang="en-CA" sz="2800" dirty="0">
                <a:solidFill>
                  <a:srgbClr val="000000"/>
                </a:solidFill>
                <a:ea typeface="Calibri" panose="020F0502020204030204" pitchFamily="34" charset="0"/>
              </a:rPr>
              <a:t>students from an undergraduate </a:t>
            </a:r>
            <a:r>
              <a:rPr lang="en-CA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mechatronics class </a:t>
            </a:r>
            <a:r>
              <a:rPr lang="fr-CA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to </a:t>
            </a:r>
            <a:r>
              <a:rPr lang="fr-CA" sz="2800" dirty="0">
                <a:solidFill>
                  <a:srgbClr val="000000"/>
                </a:solidFill>
                <a:ea typeface="Calibri" panose="020F0502020204030204" pitchFamily="34" charset="0"/>
              </a:rPr>
              <a:t>enable knowledge </a:t>
            </a:r>
            <a:r>
              <a:rPr lang="fr-CA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creation and sharing.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4202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4" y="270162"/>
            <a:ext cx="5953991" cy="54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1101436" y="5673436"/>
            <a:ext cx="7294419" cy="1184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the uOttawa virtual community of practice</a:t>
            </a:r>
            <a:endParaRPr lang="en-CA" sz="28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239465" y="1355595"/>
            <a:ext cx="3483492" cy="1124221"/>
          </a:xfrm>
          <a:prstGeom prst="wedgeRoundRectCallout">
            <a:avLst>
              <a:gd name="adj1" fmla="val -122973"/>
              <a:gd name="adj2" fmla="val 83504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ea typeface="PMingLiU"/>
              </a:rPr>
              <a:t>student competition teams and clubs</a:t>
            </a:r>
            <a:endParaRPr lang="fr-CA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239465" y="2647506"/>
            <a:ext cx="3491346" cy="955525"/>
          </a:xfrm>
          <a:prstGeom prst="wedgeRoundRectCallout">
            <a:avLst>
              <a:gd name="adj1" fmla="val -88959"/>
              <a:gd name="adj2" fmla="val 28228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the mechatronics class</a:t>
            </a:r>
            <a:endParaRPr lang="fr-CA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39465" y="3770721"/>
            <a:ext cx="3491346" cy="998706"/>
          </a:xfrm>
          <a:prstGeom prst="wedgeRoundRectCallout">
            <a:avLst>
              <a:gd name="adj1" fmla="val -69911"/>
              <a:gd name="adj2" fmla="val 39309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other engineering classes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52738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27" y="0"/>
            <a:ext cx="6089073" cy="63176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42454" y="1796717"/>
            <a:ext cx="35190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6600"/>
                </a:solidFill>
                <a:ea typeface="PMingLiU"/>
              </a:rPr>
              <a:t>Greenengineers.ca</a:t>
            </a:r>
            <a:endParaRPr lang="en-US" sz="3200" dirty="0" smtClean="0">
              <a:solidFill>
                <a:srgbClr val="006600"/>
              </a:solidFill>
              <a:ea typeface="PMingLiU"/>
            </a:endParaRPr>
          </a:p>
          <a:p>
            <a:pPr algn="r"/>
            <a:r>
              <a:rPr lang="en-US" sz="2400" dirty="0" smtClean="0">
                <a:solidFill>
                  <a:srgbClr val="000000"/>
                </a:solidFill>
                <a:ea typeface="PMingLiU"/>
              </a:rPr>
              <a:t>is </a:t>
            </a:r>
            <a:r>
              <a:rPr lang="en-US" sz="2400" dirty="0">
                <a:solidFill>
                  <a:srgbClr val="000000"/>
                </a:solidFill>
                <a:ea typeface="PMingLiU"/>
              </a:rPr>
              <a:t>a complementary </a:t>
            </a:r>
            <a:r>
              <a:rPr lang="en-US" sz="2400" dirty="0" smtClean="0">
                <a:solidFill>
                  <a:srgbClr val="000000"/>
                </a:solidFill>
                <a:ea typeface="PMingLiU"/>
              </a:rPr>
              <a:t>virtual community of practice </a:t>
            </a:r>
            <a:r>
              <a:rPr lang="en-US" sz="2400" dirty="0">
                <a:solidFill>
                  <a:srgbClr val="000000"/>
                </a:solidFill>
                <a:ea typeface="PMingLiU"/>
              </a:rPr>
              <a:t>hub developed by the author in 2010 to </a:t>
            </a:r>
            <a:r>
              <a:rPr lang="en-US" sz="2400" dirty="0">
                <a:solidFill>
                  <a:srgbClr val="373D3F"/>
                </a:solidFill>
                <a:ea typeface="PMingLiU"/>
              </a:rPr>
              <a:t>strengthen</a:t>
            </a:r>
            <a:r>
              <a:rPr lang="en-US" sz="2400" dirty="0">
                <a:solidFill>
                  <a:srgbClr val="000000"/>
                </a:solidFill>
                <a:ea typeface="PMingLiU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PMingLiU"/>
              </a:rPr>
              <a:t>the main OER </a:t>
            </a:r>
            <a:r>
              <a:rPr lang="en-US" sz="2400" dirty="0">
                <a:solidFill>
                  <a:srgbClr val="000000"/>
                </a:solidFill>
                <a:ea typeface="PMingLiU"/>
              </a:rPr>
              <a:t>especially by student competition teams and clubs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endParaRPr lang="fr-CA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027" y="-1"/>
            <a:ext cx="7934255" cy="674921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874882" y="1339517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94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90" y="147250"/>
            <a:ext cx="6099464" cy="66501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1728" y="1804559"/>
            <a:ext cx="4540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b="1" dirty="0" smtClean="0">
                <a:solidFill>
                  <a:srgbClr val="006600"/>
                </a:solidFill>
                <a:ea typeface="PMingLiU"/>
              </a:rPr>
              <a:t>Math </a:t>
            </a:r>
            <a:r>
              <a:rPr lang="en-CA" sz="4000" b="1" dirty="0">
                <a:solidFill>
                  <a:srgbClr val="006600"/>
                </a:solidFill>
                <a:ea typeface="PMingLiU"/>
              </a:rPr>
              <a:t>as a </a:t>
            </a:r>
            <a:r>
              <a:rPr lang="en-CA" sz="4000" b="1" dirty="0" smtClean="0">
                <a:solidFill>
                  <a:srgbClr val="006600"/>
                </a:solidFill>
                <a:ea typeface="PMingLiU"/>
              </a:rPr>
              <a:t>tool</a:t>
            </a:r>
          </a:p>
          <a:p>
            <a:pPr algn="r"/>
            <a:r>
              <a:rPr lang="en-CA" sz="3200" dirty="0" smtClean="0">
                <a:solidFill>
                  <a:srgbClr val="000000"/>
                </a:solidFill>
                <a:ea typeface="PMingLiU"/>
              </a:rPr>
              <a:t>is </a:t>
            </a:r>
            <a:r>
              <a:rPr lang="en-CA" sz="3200" dirty="0">
                <a:solidFill>
                  <a:srgbClr val="000000"/>
                </a:solidFill>
                <a:ea typeface="PMingLiU"/>
              </a:rPr>
              <a:t>an interactive OER developed by the author in </a:t>
            </a:r>
            <a:r>
              <a:rPr lang="en-CA" sz="3200" dirty="0" smtClean="0">
                <a:solidFill>
                  <a:srgbClr val="000000"/>
                </a:solidFill>
                <a:ea typeface="PMingLiU"/>
              </a:rPr>
              <a:t>2004 </a:t>
            </a:r>
            <a:r>
              <a:rPr lang="en-CA" sz="3200" dirty="0">
                <a:solidFill>
                  <a:srgbClr val="000000"/>
                </a:solidFill>
                <a:ea typeface="PMingLiU"/>
              </a:rPr>
              <a:t>to make a connection between electric circuits and math. 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9296808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38635</TotalTime>
  <Words>250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 EDUCON2019: Dubai, UAE  g9toengineering a virtual community of practice in knowledge creation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 state of flow experience </vt:lpstr>
      <vt:lpstr>PowerPoint Presentation</vt:lpstr>
      <vt:lpstr>   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Cory Davison</dc:creator>
  <cp:lastModifiedBy>mcadieux</cp:lastModifiedBy>
  <cp:revision>452</cp:revision>
  <dcterms:created xsi:type="dcterms:W3CDTF">2018-03-16T21:51:30Z</dcterms:created>
  <dcterms:modified xsi:type="dcterms:W3CDTF">2019-04-04T17:39:43Z</dcterms:modified>
</cp:coreProperties>
</file>