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83" r:id="rId19"/>
    <p:sldId id="274" r:id="rId20"/>
    <p:sldId id="277" r:id="rId21"/>
    <p:sldId id="276" r:id="rId22"/>
    <p:sldId id="275" r:id="rId23"/>
    <p:sldId id="278" r:id="rId24"/>
    <p:sldId id="282" r:id="rId25"/>
    <p:sldId id="27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520" y="-12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bkgdLarge.jpg"/>
          <p:cNvPicPr>
            <a:picLocks noChangeAspect="1"/>
          </p:cNvPicPr>
          <p:nvPr userDrawn="1"/>
        </p:nvPicPr>
        <p:blipFill>
          <a:blip r:embed="rId2" cstate="print"/>
          <a:stretch>
            <a:fillRect/>
          </a:stretch>
        </p:blipFill>
        <p:spPr>
          <a:xfrm>
            <a:off x="0" y="762024"/>
            <a:ext cx="9144000" cy="6096000"/>
          </a:xfrm>
          <a:prstGeom prst="rect">
            <a:avLst/>
          </a:prstGeom>
        </p:spPr>
      </p:pic>
      <p:sp>
        <p:nvSpPr>
          <p:cNvPr id="8" name="Title 7"/>
          <p:cNvSpPr>
            <a:spLocks noGrp="1"/>
          </p:cNvSpPr>
          <p:nvPr>
            <p:ph type="ctrTitle"/>
          </p:nvPr>
        </p:nvSpPr>
        <p:spPr>
          <a:xfrm>
            <a:off x="1705004" y="881043"/>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705004" y="2119293"/>
            <a:ext cx="6858000" cy="1966934"/>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4FBB77A-2216-40EA-A792-F09D1D71559E}" type="datetimeFigureOut">
              <a:rPr lang="en-US" smtClean="0"/>
              <a:pPr/>
              <a:t>3/13/2015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8FAE3D37-A9D3-424F-8F9E-767689B5D318}" type="slidenum">
              <a:rPr lang="en-US" smtClean="0"/>
              <a:pPr/>
              <a:t>‹#›</a:t>
            </a:fld>
            <a:endParaRPr lang="en-US" dirty="0"/>
          </a:p>
        </p:txBody>
      </p:sp>
      <p:sp>
        <p:nvSpPr>
          <p:cNvPr id="21" name="Rectangle 20"/>
          <p:cNvSpPr/>
          <p:nvPr/>
        </p:nvSpPr>
        <p:spPr>
          <a:xfrm>
            <a:off x="1390679" y="642918"/>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1400204" y="2043092"/>
            <a:ext cx="7315200" cy="2528915"/>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1390679" y="642918"/>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1400204" y="2043092"/>
            <a:ext cx="228600" cy="2528915"/>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E3D37-A9D3-424F-8F9E-767689B5D318}" type="slidenum">
              <a:rPr lang="en-US" smtClean="0"/>
              <a:pPr/>
              <a:t>‹#›</a:t>
            </a:fld>
            <a:endParaRPr lang="en-US" dirty="0"/>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E3D37-A9D3-424F-8F9E-767689B5D318}"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bkgdSmall.jpg"/>
          <p:cNvPicPr>
            <a:picLocks noChangeAspect="1"/>
          </p:cNvPicPr>
          <p:nvPr userDrawn="1"/>
        </p:nvPicPr>
        <p:blipFill>
          <a:blip r:embed="rId2" cstate="print"/>
          <a:stretch>
            <a:fillRect/>
          </a:stretch>
        </p:blipFill>
        <p:spPr>
          <a:xfrm>
            <a:off x="0" y="762024"/>
            <a:ext cx="9144000" cy="6096000"/>
          </a:xfrm>
          <a:prstGeom prst="rect">
            <a:avLst/>
          </a:prstGeom>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E3D37-A9D3-424F-8F9E-767689B5D318}"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10" name="Elbow Connector 9"/>
          <p:cNvCxnSpPr/>
          <p:nvPr userDrawn="1"/>
        </p:nvCxnSpPr>
        <p:spPr>
          <a:xfrm rot="5400000" flipH="1" flipV="1">
            <a:off x="5379889" y="3036091"/>
            <a:ext cx="6143668" cy="500066"/>
          </a:xfrm>
          <a:prstGeom prst="bentConnector3">
            <a:avLst>
              <a:gd name="adj1" fmla="val 18"/>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userDrawn="1"/>
        </p:nvCxnSpPr>
        <p:spPr>
          <a:xfrm rot="5400000">
            <a:off x="-2362711" y="2954203"/>
            <a:ext cx="6143668" cy="500066"/>
          </a:xfrm>
          <a:prstGeom prst="bentConnector3">
            <a:avLst>
              <a:gd name="adj1" fmla="val 18"/>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4FBB77A-2216-40EA-A792-F09D1D71559E}" type="datetimeFigureOut">
              <a:rPr lang="en-US" smtClean="0"/>
              <a:pPr/>
              <a:t>3/13/2015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8FAE3D37-A9D3-424F-8F9E-767689B5D318}"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E3D37-A9D3-424F-8F9E-767689B5D318}"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AE3D37-A9D3-424F-8F9E-767689B5D318}"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AE3D37-A9D3-424F-8F9E-767689B5D318}"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E3D37-A9D3-424F-8F9E-767689B5D318}"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E3D37-A9D3-424F-8F9E-767689B5D318}"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FBB77A-2216-40EA-A792-F09D1D71559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E3D37-A9D3-424F-8F9E-767689B5D318}"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FBB77A-2216-40EA-A792-F09D1D71559E}" type="datetimeFigureOut">
              <a:rPr lang="en-US" smtClean="0"/>
              <a:pPr/>
              <a:t>3/13/2015</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FAE3D37-A9D3-424F-8F9E-767689B5D318}"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cover/>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57224" y="1000108"/>
            <a:ext cx="7772400" cy="857256"/>
          </a:xfrm>
        </p:spPr>
        <p:txBody>
          <a:bodyPr>
            <a:normAutofit/>
          </a:bodyPr>
          <a:lstStyle/>
          <a:p>
            <a:r>
              <a:rPr lang="en-US" dirty="0" smtClean="0"/>
              <a:t>Granularity Based Flow Control</a:t>
            </a:r>
            <a:endParaRPr lang="en-US" dirty="0"/>
          </a:p>
        </p:txBody>
      </p:sp>
      <p:sp>
        <p:nvSpPr>
          <p:cNvPr id="7" name="Subtitle 6"/>
          <p:cNvSpPr>
            <a:spLocks noGrp="1"/>
          </p:cNvSpPr>
          <p:nvPr>
            <p:ph type="subTitle" idx="1"/>
          </p:nvPr>
        </p:nvSpPr>
        <p:spPr>
          <a:xfrm>
            <a:off x="2171728" y="2176466"/>
            <a:ext cx="6400800" cy="2252666"/>
          </a:xfrm>
        </p:spPr>
        <p:txBody>
          <a:bodyPr>
            <a:normAutofit fontScale="92500" lnSpcReduction="20000"/>
          </a:bodyPr>
          <a:lstStyle/>
          <a:p>
            <a:r>
              <a:rPr lang="en-US" dirty="0" smtClean="0"/>
              <a:t>Omar Abahmane</a:t>
            </a:r>
          </a:p>
          <a:p>
            <a:r>
              <a:rPr lang="en-US" dirty="0" smtClean="0"/>
              <a:t>Luigi Logrippo</a:t>
            </a:r>
          </a:p>
          <a:p>
            <a:r>
              <a:rPr lang="fr-CA" dirty="0" smtClean="0"/>
              <a:t>Université du Québec en Outaouais</a:t>
            </a:r>
          </a:p>
          <a:p>
            <a:r>
              <a:rPr lang="fr-CA" dirty="0" smtClean="0"/>
              <a:t> </a:t>
            </a:r>
            <a:endParaRPr lang="en-US" dirty="0" smtClean="0"/>
          </a:p>
          <a:p>
            <a:endParaRPr lang="en-US" dirty="0" smtClean="0"/>
          </a:p>
          <a:p>
            <a:r>
              <a:rPr lang="en-US" dirty="0" smtClean="0"/>
              <a:t>PST 2014</a:t>
            </a:r>
          </a:p>
          <a:p>
            <a:r>
              <a:rPr lang="en-US" dirty="0" smtClean="0"/>
              <a:t>July 23, 2014</a:t>
            </a:r>
          </a:p>
          <a:p>
            <a:endParaRPr lang="en-US" dirty="0"/>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86314" y="3710060"/>
            <a:ext cx="4357718" cy="3147963"/>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p:txBody>
          <a:bodyPr/>
          <a:lstStyle/>
          <a:p>
            <a:endParaRPr lang="en-CA" dirty="0" smtClean="0"/>
          </a:p>
          <a:p>
            <a:r>
              <a:rPr lang="en-CA" dirty="0" smtClean="0"/>
              <a:t>Granularity criteria:</a:t>
            </a:r>
          </a:p>
          <a:p>
            <a:pPr lvl="1" algn="just"/>
            <a:r>
              <a:rPr lang="en-CA" dirty="0" smtClean="0"/>
              <a:t>Security managed through the granular classification of document components (words, sentences, paragraphs … etc.)</a:t>
            </a:r>
          </a:p>
          <a:p>
            <a:pPr lvl="1" algn="just"/>
            <a:r>
              <a:rPr lang="en-CA" dirty="0" smtClean="0"/>
              <a:t>Implementation : </a:t>
            </a:r>
            <a:r>
              <a:rPr lang="en-CA" i="1" dirty="0" smtClean="0"/>
              <a:t>Granularity Level</a:t>
            </a:r>
            <a:r>
              <a:rPr lang="en-CA" dirty="0" smtClean="0"/>
              <a:t> </a:t>
            </a:r>
            <a:r>
              <a:rPr lang="en-CA" i="1" dirty="0" smtClean="0"/>
              <a:t>T</a:t>
            </a:r>
            <a:r>
              <a:rPr lang="en-CA" i="1" dirty="0" smtClean="0">
                <a:sym typeface="Symbol"/>
              </a:rPr>
              <a:t></a:t>
            </a:r>
            <a:r>
              <a:rPr lang="en-CA" i="1" dirty="0" smtClean="0"/>
              <a:t>.</a:t>
            </a:r>
          </a:p>
          <a:p>
            <a:pPr lvl="1"/>
            <a:r>
              <a:rPr lang="en-CA" i="1" dirty="0" smtClean="0"/>
              <a:t>T</a:t>
            </a:r>
            <a:r>
              <a:rPr lang="en-CA" i="1" dirty="0" smtClean="0">
                <a:sym typeface="Symbol"/>
              </a:rPr>
              <a:t></a:t>
            </a:r>
            <a:r>
              <a:rPr lang="en-CA" dirty="0" smtClean="0"/>
              <a:t> is set to different values for each component of the document depending on its </a:t>
            </a:r>
          </a:p>
          <a:p>
            <a:pPr lvl="1">
              <a:buNone/>
            </a:pPr>
            <a:r>
              <a:rPr lang="en-CA" dirty="0" smtClean="0"/>
              <a:t>    level of classification.</a:t>
            </a:r>
            <a:endParaRPr lang="en-US" dirty="0" smtClean="0"/>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p:txBody>
          <a:bodyPr/>
          <a:lstStyle/>
          <a:p>
            <a:endParaRPr lang="en-CA" dirty="0" smtClean="0"/>
          </a:p>
          <a:p>
            <a:r>
              <a:rPr lang="en-CA" dirty="0" smtClean="0"/>
              <a:t>Flow restriction criteria :</a:t>
            </a:r>
          </a:p>
          <a:p>
            <a:pPr lvl="1" algn="just"/>
            <a:r>
              <a:rPr lang="en-CA" dirty="0" smtClean="0"/>
              <a:t>Intended to limit or prevent information flow from authorized to non-authorized subjects.</a:t>
            </a:r>
          </a:p>
          <a:p>
            <a:pPr lvl="1" algn="just"/>
            <a:r>
              <a:rPr lang="en-US" dirty="0" smtClean="0"/>
              <a:t>Most efficient flow control is obviously  “not having a flow at all”</a:t>
            </a:r>
            <a:endParaRPr lang="en-CA" dirty="0" smtClean="0"/>
          </a:p>
          <a:p>
            <a:pPr lvl="1" algn="just"/>
            <a:r>
              <a:rPr lang="en-CA" dirty="0" smtClean="0"/>
              <a:t>Implementation : </a:t>
            </a:r>
            <a:r>
              <a:rPr lang="en-CA" i="1" dirty="0" smtClean="0"/>
              <a:t>Refresh Rate</a:t>
            </a:r>
            <a:r>
              <a:rPr lang="en-CA" dirty="0" smtClean="0"/>
              <a:t> </a:t>
            </a:r>
            <a:r>
              <a:rPr lang="en-CA" i="1" dirty="0" smtClean="0"/>
              <a:t>T</a:t>
            </a:r>
            <a:r>
              <a:rPr lang="en-CA" i="1" dirty="0" smtClean="0">
                <a:sym typeface="Symbol"/>
              </a:rPr>
              <a:t></a:t>
            </a:r>
            <a:r>
              <a:rPr lang="en-CA" i="1" dirty="0" smtClean="0"/>
              <a:t> .</a:t>
            </a:r>
          </a:p>
          <a:p>
            <a:pPr lvl="1" algn="just"/>
            <a:r>
              <a:rPr lang="en-CA" i="1" dirty="0" smtClean="0"/>
              <a:t>T</a:t>
            </a:r>
            <a:r>
              <a:rPr lang="en-CA" i="1" dirty="0" smtClean="0">
                <a:sym typeface="Symbol"/>
              </a:rPr>
              <a:t>  </a:t>
            </a:r>
            <a:r>
              <a:rPr lang="en-CA" dirty="0" smtClean="0"/>
              <a:t>establishes the criteria and/or the frequency applied to redraw references to classified information granules within the document. </a:t>
            </a:r>
            <a:endParaRPr lang="en-US" dirty="0" smtClean="0"/>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p:txBody>
          <a:bodyPr>
            <a:normAutofit lnSpcReduction="10000"/>
          </a:bodyPr>
          <a:lstStyle/>
          <a:p>
            <a:endParaRPr lang="en-CA" dirty="0" smtClean="0"/>
          </a:p>
          <a:p>
            <a:r>
              <a:rPr lang="en-CA" dirty="0" smtClean="0"/>
              <a:t>Availability criteria :</a:t>
            </a:r>
          </a:p>
          <a:p>
            <a:pPr lvl="1" algn="just"/>
            <a:r>
              <a:rPr lang="en-CA" sz="2500" dirty="0" smtClean="0"/>
              <a:t>Logical availability on a physical support accessible by a subject.</a:t>
            </a:r>
          </a:p>
          <a:p>
            <a:pPr lvl="1" algn="just"/>
            <a:r>
              <a:rPr lang="en-CA" sz="2500" dirty="0" smtClean="0"/>
              <a:t>Unavailable information is inaccessible information. </a:t>
            </a:r>
          </a:p>
          <a:p>
            <a:pPr lvl="1" algn="just"/>
            <a:r>
              <a:rPr lang="en-CA" sz="2500" dirty="0" smtClean="0"/>
              <a:t>Implementation : </a:t>
            </a:r>
            <a:r>
              <a:rPr lang="en-CA" sz="2400" i="1" dirty="0" smtClean="0"/>
              <a:t>Availability Rate</a:t>
            </a:r>
            <a:r>
              <a:rPr lang="en-CA" sz="2400" dirty="0" smtClean="0"/>
              <a:t> </a:t>
            </a:r>
            <a:r>
              <a:rPr lang="en-CA" sz="2400" i="1" dirty="0" smtClean="0"/>
              <a:t>T</a:t>
            </a:r>
            <a:r>
              <a:rPr lang="en-CA" sz="2400" i="1" dirty="0" smtClean="0">
                <a:sym typeface="Symbol"/>
              </a:rPr>
              <a:t></a:t>
            </a:r>
            <a:r>
              <a:rPr lang="en-CA" sz="2400" dirty="0" smtClean="0">
                <a:sym typeface="Symbol"/>
              </a:rPr>
              <a:t> and </a:t>
            </a:r>
            <a:r>
              <a:rPr lang="en-CA" sz="2400" i="1" dirty="0" smtClean="0"/>
              <a:t>Noise level</a:t>
            </a:r>
            <a:r>
              <a:rPr lang="en-CA" sz="2400" dirty="0" smtClean="0"/>
              <a:t> </a:t>
            </a:r>
            <a:r>
              <a:rPr lang="en-CA" sz="2400" i="1" dirty="0" smtClean="0"/>
              <a:t>T</a:t>
            </a:r>
            <a:r>
              <a:rPr lang="en-CA" sz="2400" i="1" dirty="0" smtClean="0">
                <a:sym typeface="Symbol"/>
              </a:rPr>
              <a:t></a:t>
            </a:r>
          </a:p>
          <a:p>
            <a:pPr lvl="1" algn="just"/>
            <a:r>
              <a:rPr lang="en-CA" sz="2400" i="1" dirty="0" smtClean="0"/>
              <a:t>T</a:t>
            </a:r>
            <a:r>
              <a:rPr lang="en-CA" sz="2400" i="1" dirty="0" smtClean="0">
                <a:sym typeface="Symbol"/>
              </a:rPr>
              <a:t>  </a:t>
            </a:r>
            <a:r>
              <a:rPr lang="en-CA" sz="2500" dirty="0" smtClean="0"/>
              <a:t>level of availability of granules within the document, based on the nature of the data to be replaced by references </a:t>
            </a:r>
            <a:r>
              <a:rPr lang="en-CA" sz="2400" i="1" dirty="0" smtClean="0"/>
              <a:t>(nouns, verbs, dates, etc. ...) </a:t>
            </a:r>
            <a:r>
              <a:rPr lang="en-CA" sz="2500" dirty="0" smtClean="0"/>
              <a:t>and on the classification level threshold to consider </a:t>
            </a:r>
            <a:r>
              <a:rPr lang="en-CA" sz="2400" i="1" dirty="0" smtClean="0"/>
              <a:t>(S or TS …).</a:t>
            </a:r>
          </a:p>
          <a:p>
            <a:pPr lvl="1" algn="just"/>
            <a:r>
              <a:rPr lang="en-CA" sz="2400" i="1" dirty="0" smtClean="0"/>
              <a:t>T</a:t>
            </a:r>
            <a:r>
              <a:rPr lang="en-CA" sz="2400" i="1" dirty="0" smtClean="0">
                <a:sym typeface="Symbol"/>
              </a:rPr>
              <a:t></a:t>
            </a:r>
            <a:r>
              <a:rPr lang="en-CA" sz="2400" i="1" dirty="0" smtClean="0"/>
              <a:t> </a:t>
            </a:r>
            <a:r>
              <a:rPr lang="en-CA" sz="2400" dirty="0" smtClean="0"/>
              <a:t>level of noise injection applied to the document to replace the classified unavailable information granules.</a:t>
            </a:r>
            <a:endParaRPr lang="en-CA" sz="2500" dirty="0" smtClean="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graphicFrame>
        <p:nvGraphicFramePr>
          <p:cNvPr id="6" name="Content Placeholder 5"/>
          <p:cNvGraphicFramePr>
            <a:graphicFrameLocks noGrp="1"/>
          </p:cNvGraphicFramePr>
          <p:nvPr>
            <p:ph sz="quarter" idx="1"/>
          </p:nvPr>
        </p:nvGraphicFramePr>
        <p:xfrm>
          <a:off x="857223" y="1714488"/>
          <a:ext cx="7572428" cy="3643336"/>
        </p:xfrm>
        <a:graphic>
          <a:graphicData uri="http://schemas.openxmlformats.org/drawingml/2006/table">
            <a:tbl>
              <a:tblPr/>
              <a:tblGrid>
                <a:gridCol w="642943"/>
                <a:gridCol w="1428760"/>
                <a:gridCol w="1428760"/>
                <a:gridCol w="1500198"/>
                <a:gridCol w="2571767"/>
              </a:tblGrid>
              <a:tr h="364334">
                <a:tc gridSpan="2">
                  <a:txBody>
                    <a:bodyPr/>
                    <a:lstStyle/>
                    <a:p>
                      <a:pPr algn="r">
                        <a:spcAft>
                          <a:spcPts val="0"/>
                        </a:spcAft>
                      </a:pPr>
                      <a:r>
                        <a:rPr lang="en-US" sz="1600" dirty="0">
                          <a:latin typeface="Times New Roman"/>
                          <a:ea typeface="SimSun"/>
                        </a:rPr>
                        <a:t>Level of security</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en-US" sz="1600" b="1" dirty="0">
                          <a:latin typeface="Times New Roman"/>
                          <a:ea typeface="SimSun"/>
                        </a:rPr>
                        <a:t>Lowest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SimSun"/>
                        </a:rPr>
                        <a:t>Highest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SimSun"/>
                        </a:rPr>
                        <a:t>Examples</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34">
                <a:tc gridSpan="2">
                  <a:txBody>
                    <a:bodyPr/>
                    <a:lstStyle/>
                    <a:p>
                      <a:pPr algn="l">
                        <a:spcAft>
                          <a:spcPts val="0"/>
                        </a:spcAft>
                      </a:pPr>
                      <a:r>
                        <a:rPr lang="en-US" sz="1600" i="1" dirty="0">
                          <a:latin typeface="Times New Roman"/>
                          <a:ea typeface="SimSun"/>
                        </a:rPr>
                        <a:t>T</a:t>
                      </a:r>
                      <a:r>
                        <a:rPr lang="en-US"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a:spcAft>
                          <a:spcPts val="0"/>
                        </a:spcAft>
                      </a:pPr>
                      <a:r>
                        <a:rPr lang="en-US" sz="1600" dirty="0">
                          <a:latin typeface="Times New Roman"/>
                          <a:ea typeface="SimSun"/>
                        </a:rPr>
                        <a:t>Document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Word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Word, sentence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46500">
                <a:tc rowSpan="2">
                  <a:txBody>
                    <a:bodyPr/>
                    <a:lstStyle/>
                    <a:p>
                      <a:pPr algn="l">
                        <a:spcAft>
                          <a:spcPts val="0"/>
                        </a:spcAft>
                      </a:pPr>
                      <a:r>
                        <a:rPr lang="en-CA" sz="1600" i="1" dirty="0">
                          <a:latin typeface="Times New Roman"/>
                          <a:ea typeface="SimSun"/>
                        </a:rPr>
                        <a:t>T</a:t>
                      </a:r>
                      <a:r>
                        <a:rPr lang="en-CA"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Data Type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All Available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None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i="1" dirty="0">
                          <a:latin typeface="Times New Roman"/>
                          <a:ea typeface="SimSun"/>
                        </a:rPr>
                        <a:t>Nouns, Verbs, Dates…</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00">
                <a:tc vMerge="1">
                  <a:txBody>
                    <a:bodyPr/>
                    <a:lstStyle/>
                    <a:p>
                      <a:endParaRPr lang="en-US"/>
                    </a:p>
                  </a:txBody>
                  <a:tcPr/>
                </a:tc>
                <a:tc>
                  <a:txBody>
                    <a:bodyPr/>
                    <a:lstStyle/>
                    <a:p>
                      <a:pPr algn="l">
                        <a:spcAft>
                          <a:spcPts val="0"/>
                        </a:spcAft>
                      </a:pPr>
                      <a:r>
                        <a:rPr lang="en-US" sz="1600" dirty="0">
                          <a:latin typeface="Times New Roman"/>
                          <a:ea typeface="SimSun"/>
                        </a:rPr>
                        <a:t>Classification</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Unclassified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Top Secret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i="1" dirty="0">
                          <a:latin typeface="Times New Roman"/>
                          <a:ea typeface="SimSun"/>
                        </a:rPr>
                        <a:t>(TS), (S), (C), (U)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667">
                <a:tc rowSpan="2">
                  <a:txBody>
                    <a:bodyPr/>
                    <a:lstStyle/>
                    <a:p>
                      <a:pPr algn="l">
                        <a:spcAft>
                          <a:spcPts val="0"/>
                        </a:spcAft>
                      </a:pPr>
                      <a:r>
                        <a:rPr lang="en-CA" sz="1600" i="1" dirty="0">
                          <a:latin typeface="Times New Roman"/>
                          <a:ea typeface="SimSun"/>
                        </a:rPr>
                        <a:t>T</a:t>
                      </a:r>
                      <a:r>
                        <a:rPr lang="en-CA" sz="1600" i="1" dirty="0">
                          <a:latin typeface="Times New Roman"/>
                          <a:ea typeface="Times New Roman"/>
                          <a:sym typeface="Symbol"/>
                        </a:rPr>
                        <a:t></a:t>
                      </a:r>
                      <a:r>
                        <a:rPr lang="en-CA" sz="1600" i="1" dirty="0">
                          <a:latin typeface="Times New Roman"/>
                          <a:ea typeface="Times New Roman"/>
                        </a:rPr>
                        <a:t> </a:t>
                      </a:r>
                      <a:r>
                        <a:rPr lang="en-CA" sz="1600" i="1" dirty="0">
                          <a:latin typeface="Times New Roman"/>
                          <a:ea typeface="SimSun"/>
                        </a:rPr>
                        <a:t>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Event based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None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Maximum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Update, Infection, system failure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64334">
                <a:tc vMerge="1">
                  <a:txBody>
                    <a:bodyPr/>
                    <a:lstStyle/>
                    <a:p>
                      <a:endParaRPr lang="en-US"/>
                    </a:p>
                  </a:txBody>
                  <a:tcPr/>
                </a:tc>
                <a:tc>
                  <a:txBody>
                    <a:bodyPr/>
                    <a:lstStyle/>
                    <a:p>
                      <a:pPr algn="l">
                        <a:spcAft>
                          <a:spcPts val="0"/>
                        </a:spcAft>
                      </a:pPr>
                      <a:r>
                        <a:rPr lang="en-US" sz="1600" dirty="0">
                          <a:latin typeface="Times New Roman"/>
                          <a:ea typeface="SimSun"/>
                        </a:rPr>
                        <a:t>Frequency</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Never</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High</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Monthly, daily,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28667">
                <a:tc gridSpan="2">
                  <a:txBody>
                    <a:bodyPr/>
                    <a:lstStyle/>
                    <a:p>
                      <a:pPr algn="l">
                        <a:spcAft>
                          <a:spcPts val="0"/>
                        </a:spcAft>
                      </a:pPr>
                      <a:r>
                        <a:rPr lang="en-CA" sz="1600" i="1" dirty="0">
                          <a:latin typeface="Times New Roman"/>
                          <a:ea typeface="SimSun"/>
                        </a:rPr>
                        <a:t>T</a:t>
                      </a:r>
                      <a:r>
                        <a:rPr lang="en-CA"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spcAft>
                          <a:spcPts val="0"/>
                        </a:spcAft>
                      </a:pPr>
                      <a:r>
                        <a:rPr lang="en-US" sz="1600" dirty="0">
                          <a:latin typeface="Times New Roman"/>
                          <a:ea typeface="SimSun"/>
                        </a:rPr>
                        <a:t>No Noise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Max noise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data types in </a:t>
                      </a:r>
                      <a:r>
                        <a:rPr lang="en-CA" sz="1600" i="1" dirty="0">
                          <a:latin typeface="Times New Roman"/>
                          <a:ea typeface="SimSun"/>
                        </a:rPr>
                        <a:t>T</a:t>
                      </a:r>
                      <a:r>
                        <a:rPr lang="en-CA" sz="1600" i="1" dirty="0">
                          <a:latin typeface="Times New Roman"/>
                          <a:ea typeface="SimSun"/>
                          <a:sym typeface="Symbol"/>
                        </a:rPr>
                        <a:t></a:t>
                      </a:r>
                      <a:r>
                        <a:rPr lang="en-CA" sz="1600" i="1" dirty="0">
                          <a:latin typeface="Times New Roman"/>
                          <a:ea typeface="SimSun"/>
                        </a:rPr>
                        <a:t> (</a:t>
                      </a:r>
                      <a:r>
                        <a:rPr lang="en-US" sz="1600" i="1" dirty="0">
                          <a:latin typeface="Times New Roman"/>
                          <a:ea typeface="SimSun"/>
                        </a:rPr>
                        <a:t>Nouns, Verbs,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a:xfrm>
            <a:off x="485804" y="1219200"/>
            <a:ext cx="7872410" cy="1066792"/>
          </a:xfrm>
          <a:noFill/>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CA" dirty="0" smtClean="0"/>
          </a:p>
          <a:p>
            <a:r>
              <a:rPr lang="en-CA" dirty="0" smtClean="0"/>
              <a:t>Examples:</a:t>
            </a:r>
          </a:p>
          <a:p>
            <a:pPr lvl="1"/>
            <a:endParaRPr lang="en-CA" sz="2500" i="1" dirty="0" smtClean="0"/>
          </a:p>
          <a:p>
            <a:pPr lvl="1"/>
            <a:endParaRPr lang="en-US" sz="2500" dirty="0" smtClean="0"/>
          </a:p>
          <a:p>
            <a:pPr lvl="1"/>
            <a:endParaRPr lang="en-US" sz="2500" dirty="0"/>
          </a:p>
        </p:txBody>
      </p:sp>
      <p:sp>
        <p:nvSpPr>
          <p:cNvPr id="4" name="Rectangle 3"/>
          <p:cNvSpPr/>
          <p:nvPr/>
        </p:nvSpPr>
        <p:spPr>
          <a:xfrm>
            <a:off x="2357422" y="2143116"/>
            <a:ext cx="4572000" cy="163121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1"/>
            <a:r>
              <a:rPr lang="fr-CA" sz="2500" i="1" dirty="0" smtClean="0"/>
              <a:t>T</a:t>
            </a:r>
            <a:r>
              <a:rPr lang="en-US" sz="2500" i="1" dirty="0" smtClean="0">
                <a:sym typeface="Symbol"/>
              </a:rPr>
              <a:t></a:t>
            </a:r>
            <a:r>
              <a:rPr lang="fr-CA" sz="2500" i="1" dirty="0" smtClean="0"/>
              <a:t>=Word</a:t>
            </a:r>
            <a:endParaRPr lang="en-US" sz="2500" dirty="0" smtClean="0"/>
          </a:p>
          <a:p>
            <a:pPr lvl="1"/>
            <a:r>
              <a:rPr lang="en-CA" sz="2500" i="1" dirty="0" smtClean="0"/>
              <a:t>T</a:t>
            </a:r>
            <a:r>
              <a:rPr lang="en-CA" sz="2500" i="1" dirty="0" smtClean="0">
                <a:sym typeface="Symbol"/>
              </a:rPr>
              <a:t></a:t>
            </a:r>
            <a:r>
              <a:rPr lang="en-CA" sz="2500" i="1" dirty="0" smtClean="0"/>
              <a:t>=((Nouns, Verbs), TS)</a:t>
            </a:r>
            <a:endParaRPr lang="en-US" sz="2500" dirty="0" smtClean="0"/>
          </a:p>
          <a:p>
            <a:pPr lvl="1"/>
            <a:r>
              <a:rPr lang="en-CA" sz="2500" i="1" dirty="0" smtClean="0"/>
              <a:t>T</a:t>
            </a:r>
            <a:r>
              <a:rPr lang="en-CA" sz="2500" i="1" dirty="0" smtClean="0">
                <a:sym typeface="Symbol"/>
              </a:rPr>
              <a:t></a:t>
            </a:r>
            <a:r>
              <a:rPr lang="en-CA" sz="2500" i="1" dirty="0" smtClean="0"/>
              <a:t>=(Update, Infection)</a:t>
            </a:r>
            <a:endParaRPr lang="en-US" sz="2500" dirty="0" smtClean="0"/>
          </a:p>
          <a:p>
            <a:pPr lvl="1"/>
            <a:r>
              <a:rPr lang="en-CA" sz="2500" i="1" dirty="0" smtClean="0"/>
              <a:t>T</a:t>
            </a:r>
            <a:r>
              <a:rPr lang="en-CA" sz="2500" i="1" dirty="0" smtClean="0">
                <a:sym typeface="Symbol"/>
              </a:rPr>
              <a:t></a:t>
            </a:r>
            <a:r>
              <a:rPr lang="en-CA" sz="2500" i="1" dirty="0" smtClean="0"/>
              <a:t>=(None)</a:t>
            </a:r>
          </a:p>
        </p:txBody>
      </p:sp>
      <p:sp>
        <p:nvSpPr>
          <p:cNvPr id="6" name="Rectangle 5"/>
          <p:cNvSpPr/>
          <p:nvPr/>
        </p:nvSpPr>
        <p:spPr>
          <a:xfrm>
            <a:off x="2428860" y="4214818"/>
            <a:ext cx="4572000" cy="163121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1"/>
            <a:r>
              <a:rPr lang="en-CA" sz="2500" i="1" dirty="0" smtClean="0"/>
              <a:t>T</a:t>
            </a:r>
            <a:r>
              <a:rPr lang="en-CA" sz="2500" i="1" dirty="0" smtClean="0">
                <a:sym typeface="Symbol"/>
              </a:rPr>
              <a:t></a:t>
            </a:r>
            <a:r>
              <a:rPr lang="en-CA" sz="2500" i="1" dirty="0" smtClean="0"/>
              <a:t>=Word</a:t>
            </a:r>
            <a:endParaRPr lang="en-US" sz="2500" dirty="0" smtClean="0"/>
          </a:p>
          <a:p>
            <a:pPr lvl="1"/>
            <a:r>
              <a:rPr lang="en-CA" sz="2500" i="1" dirty="0" smtClean="0"/>
              <a:t>T</a:t>
            </a:r>
            <a:r>
              <a:rPr lang="en-CA" sz="2500" i="1" dirty="0" smtClean="0">
                <a:sym typeface="Symbol"/>
              </a:rPr>
              <a:t></a:t>
            </a:r>
            <a:r>
              <a:rPr lang="en-CA" sz="2500" i="1" dirty="0" smtClean="0"/>
              <a:t>=((Nouns, Verbs, Dates),  S)</a:t>
            </a:r>
            <a:endParaRPr lang="en-US" sz="2500" dirty="0" smtClean="0"/>
          </a:p>
          <a:p>
            <a:pPr lvl="1"/>
            <a:r>
              <a:rPr lang="en-CA" sz="2500" i="1" dirty="0" smtClean="0"/>
              <a:t>T</a:t>
            </a:r>
            <a:r>
              <a:rPr lang="en-CA" sz="2500" i="1" dirty="0" smtClean="0">
                <a:sym typeface="Symbol"/>
              </a:rPr>
              <a:t></a:t>
            </a:r>
            <a:r>
              <a:rPr lang="en-CA" sz="2500" i="1" dirty="0" smtClean="0"/>
              <a:t>=(Update, Monthly)</a:t>
            </a:r>
            <a:endParaRPr lang="en-US" sz="2500" dirty="0" smtClean="0"/>
          </a:p>
          <a:p>
            <a:pPr lvl="1"/>
            <a:r>
              <a:rPr lang="en-CA" sz="2500" i="1" dirty="0" smtClean="0"/>
              <a:t>T</a:t>
            </a:r>
            <a:r>
              <a:rPr lang="en-CA" sz="2500" i="1" dirty="0" smtClean="0">
                <a:sym typeface="Symbol"/>
              </a:rPr>
              <a:t></a:t>
            </a:r>
            <a:r>
              <a:rPr lang="en-CA" sz="2500" i="1" dirty="0" smtClean="0"/>
              <a:t>=(All)</a:t>
            </a:r>
            <a:endParaRPr lang="en-US" dirty="0"/>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a:xfrm>
            <a:off x="457200" y="1219200"/>
            <a:ext cx="8229600" cy="4138626"/>
          </a:xfrm>
          <a:noFill/>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CA" i="1" dirty="0" smtClean="0"/>
          </a:p>
          <a:p>
            <a:r>
              <a:rPr lang="en-CA" i="1" dirty="0" smtClean="0"/>
              <a:t>GBFC Algorithm</a:t>
            </a:r>
            <a:endParaRPr lang="en-CA" sz="2500" i="1" dirty="0" smtClean="0"/>
          </a:p>
          <a:p>
            <a:pPr lvl="1"/>
            <a:endParaRPr lang="en-US" sz="2500" dirty="0" smtClean="0"/>
          </a:p>
          <a:p>
            <a:pPr>
              <a:buNone/>
            </a:pPr>
            <a:r>
              <a:rPr lang="en-US" sz="2400" i="1" dirty="0" smtClean="0"/>
              <a:t>Proceedings :</a:t>
            </a:r>
          </a:p>
          <a:p>
            <a:pPr lvl="1"/>
            <a:r>
              <a:rPr lang="en-US" sz="2000" i="1" dirty="0" smtClean="0"/>
              <a:t>33023000S136.pdf</a:t>
            </a:r>
          </a:p>
          <a:p>
            <a:pPr lvl="1"/>
            <a:r>
              <a:rPr lang="en-US" sz="2000" i="1" dirty="0" smtClean="0"/>
              <a:t>Page 5.</a:t>
            </a:r>
          </a:p>
          <a:p>
            <a:pPr lvl="1"/>
            <a:endParaRPr lang="en-US" sz="2500" dirty="0" smtClean="0"/>
          </a:p>
          <a:p>
            <a:pPr lvl="1"/>
            <a:endParaRPr lang="en-US" sz="2500" dirty="0" smtClean="0"/>
          </a:p>
          <a:p>
            <a:pPr lvl="1"/>
            <a:endParaRPr lang="en-US" sz="2500" dirty="0"/>
          </a:p>
        </p:txBody>
      </p:sp>
      <p:sp>
        <p:nvSpPr>
          <p:cNvPr id="6" name="Rectangle 5"/>
          <p:cNvSpPr/>
          <p:nvPr/>
        </p:nvSpPr>
        <p:spPr>
          <a:xfrm>
            <a:off x="3357554" y="1565397"/>
            <a:ext cx="4929222" cy="5078313"/>
          </a:xfrm>
          <a:prstGeom prst="rect">
            <a:avLst/>
          </a:prstGeom>
          <a:noFill/>
          <a:ln w="3175"/>
        </p:spPr>
        <p:style>
          <a:lnRef idx="2">
            <a:schemeClr val="accent1"/>
          </a:lnRef>
          <a:fillRef idx="1">
            <a:schemeClr val="lt1"/>
          </a:fillRef>
          <a:effectRef idx="0">
            <a:schemeClr val="accent1"/>
          </a:effectRef>
          <a:fontRef idx="minor">
            <a:schemeClr val="dk1"/>
          </a:fontRef>
        </p:style>
        <p:txBody>
          <a:bodyPr wrap="square">
            <a:spAutoFit/>
          </a:bodyPr>
          <a:lstStyle/>
          <a:p>
            <a:pPr marL="228600" lvl="0" indent="-228600">
              <a:buFont typeface="+mj-lt"/>
              <a:buAutoNum type="arabicPeriod"/>
            </a:pPr>
            <a:r>
              <a:rPr lang="en-CA" sz="1200" b="1" dirty="0" smtClean="0">
                <a:latin typeface="Times New Roman" pitchFamily="18" charset="0"/>
                <a:cs typeface="Times New Roman" pitchFamily="18" charset="0"/>
              </a:rPr>
              <a:t>begin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V:=AuthorizeAccess(</a:t>
            </a:r>
            <a:r>
              <a:rPr lang="en-CA" sz="1200" b="1" i="1" dirty="0" smtClean="0">
                <a:latin typeface="Times New Roman" pitchFamily="18" charset="0"/>
                <a:cs typeface="Times New Roman" pitchFamily="18" charset="0"/>
              </a:rPr>
              <a:t>S, Inf</a:t>
            </a:r>
            <a:r>
              <a:rPr lang="en-CA" sz="1200" b="1"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if  V=</a:t>
            </a:r>
            <a:r>
              <a:rPr lang="en-CA" sz="1200" b="1" i="1" dirty="0" smtClean="0">
                <a:latin typeface="Times New Roman" pitchFamily="18" charset="0"/>
                <a:cs typeface="Times New Roman" pitchFamily="18" charset="0"/>
              </a:rPr>
              <a:t>False</a:t>
            </a:r>
            <a:r>
              <a:rPr lang="en-CA" sz="1200" b="1" dirty="0" smtClean="0">
                <a:latin typeface="Times New Roman" pitchFamily="18" charset="0"/>
                <a:cs typeface="Times New Roman" pitchFamily="18" charset="0"/>
              </a:rPr>
              <a:t>    then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accessDenied()</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else</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initializeInformation(</a:t>
            </a:r>
            <a:r>
              <a:rPr lang="en-CA" sz="1200" b="1" i="1" dirty="0" smtClean="0">
                <a:latin typeface="Times New Roman" pitchFamily="18" charset="0"/>
                <a:cs typeface="Times New Roman" pitchFamily="18" charset="0"/>
              </a:rPr>
              <a:t>Inf</a:t>
            </a:r>
            <a:r>
              <a:rPr lang="en-CA" sz="1200" b="1"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load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dirty="0" smtClean="0">
                <a:latin typeface="Times New Roman" pitchFamily="18" charset="0"/>
                <a:cs typeface="Times New Roman" pitchFamily="18" charset="0"/>
              </a:rPr>
              <a:t>,</a:t>
            </a:r>
            <a:r>
              <a:rPr lang="en-CA" sz="1200"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i="1" baseline="-25000" dirty="0" smtClean="0">
                <a:latin typeface="Times New Roman" pitchFamily="18" charset="0"/>
                <a:cs typeface="Times New Roman" pitchFamily="18" charset="0"/>
              </a:rPr>
              <a:t> </a:t>
            </a:r>
            <a:r>
              <a:rPr lang="en-CA" sz="1200" b="1"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dirty="0" smtClean="0">
                <a:latin typeface="Times New Roman" pitchFamily="18" charset="0"/>
                <a:cs typeface="Times New Roman" pitchFamily="18" charset="0"/>
              </a:rPr>
              <a:t>,</a:t>
            </a:r>
            <a:r>
              <a:rPr lang="en-CA" sz="1200" i="1" dirty="0" smtClean="0">
                <a:latin typeface="Times New Roman" pitchFamily="18" charset="0"/>
                <a:cs typeface="Times New Roman" pitchFamily="18" charset="0"/>
              </a:rPr>
              <a:t> T</a:t>
            </a:r>
            <a:r>
              <a:rPr lang="en-CA" sz="1200" i="1" dirty="0" smtClean="0">
                <a:latin typeface="Times New Roman" pitchFamily="18" charset="0"/>
                <a:cs typeface="Times New Roman" pitchFamily="18" charset="0"/>
                <a:sym typeface="Symbol"/>
              </a:rPr>
              <a:t></a:t>
            </a:r>
            <a:r>
              <a:rPr lang="en-CA" sz="1200" i="1" baseline="-2500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while(</a:t>
            </a:r>
            <a:r>
              <a:rPr lang="en-CA" sz="1200" b="1" i="1" dirty="0" smtClean="0">
                <a:latin typeface="Times New Roman" pitchFamily="18" charset="0"/>
                <a:cs typeface="Times New Roman" pitchFamily="18" charset="0"/>
              </a:rPr>
              <a:t>not EOF</a:t>
            </a:r>
            <a:r>
              <a:rPr lang="en-CA" sz="1200" b="1" dirty="0" smtClean="0">
                <a:latin typeface="Times New Roman" pitchFamily="18" charset="0"/>
                <a:cs typeface="Times New Roman" pitchFamily="18" charset="0"/>
              </a:rPr>
              <a:t>)</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for</a:t>
            </a:r>
            <a:r>
              <a:rPr lang="en-CA" sz="1200" b="1" baseline="-25000" dirty="0" smtClean="0">
                <a:latin typeface="Times New Roman" pitchFamily="18" charset="0"/>
                <a:cs typeface="Times New Roman" pitchFamily="18" charset="0"/>
              </a:rPr>
              <a:t> </a:t>
            </a:r>
            <a:r>
              <a:rPr lang="en-CA" sz="1200" b="1" dirty="0" smtClean="0">
                <a:latin typeface="Times New Roman" pitchFamily="18" charset="0"/>
                <a:cs typeface="Times New Roman" pitchFamily="18" charset="0"/>
              </a:rPr>
              <a:t>each</a:t>
            </a:r>
            <a:r>
              <a:rPr lang="en-CA" sz="1200" b="1" i="1" dirty="0" smtClean="0">
                <a:latin typeface="Times New Roman" pitchFamily="18" charset="0"/>
                <a:cs typeface="Times New Roman" pitchFamily="18" charset="0"/>
              </a:rPr>
              <a:t> gr</a:t>
            </a:r>
            <a:r>
              <a:rPr lang="en-CA" sz="1200" b="1" i="1" baseline="-25000" dirty="0" smtClean="0">
                <a:latin typeface="Times New Roman" pitchFamily="18" charset="0"/>
                <a:cs typeface="Times New Roman" pitchFamily="18" charset="0"/>
              </a:rPr>
              <a:t>i </a:t>
            </a:r>
            <a:r>
              <a:rPr lang="en-CA" sz="1200" b="1" dirty="0" smtClean="0">
                <a:latin typeface="Times New Roman" pitchFamily="18" charset="0"/>
                <a:cs typeface="Times New Roman" pitchFamily="18" charset="0"/>
              </a:rPr>
              <a:t>∈ </a:t>
            </a:r>
            <a:r>
              <a:rPr lang="en-CA" sz="1200" b="1" i="1" dirty="0" smtClean="0">
                <a:latin typeface="Times New Roman" pitchFamily="18" charset="0"/>
                <a:cs typeface="Times New Roman" pitchFamily="18" charset="0"/>
              </a:rPr>
              <a:t>Inf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if  (</a:t>
            </a:r>
            <a:r>
              <a:rPr lang="en-CA" sz="1200" b="1" i="1" dirty="0" smtClean="0">
                <a:latin typeface="Times New Roman" pitchFamily="18" charset="0"/>
                <a:cs typeface="Times New Roman" pitchFamily="18" charset="0"/>
              </a:rPr>
              <a:t>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.attr </a:t>
            </a:r>
            <a:r>
              <a:rPr lang="en-CA" sz="1200" b="1" dirty="0" smtClean="0">
                <a:latin typeface="Times New Roman" pitchFamily="18" charset="0"/>
                <a:cs typeface="Times New Roman" pitchFamily="18" charset="0"/>
              </a:rPr>
              <a:t>∈ </a:t>
            </a:r>
            <a:r>
              <a:rPr lang="en-CA" sz="1200" b="1" i="1" dirty="0" smtClean="0">
                <a:latin typeface="Times New Roman" pitchFamily="18" charset="0"/>
                <a:cs typeface="Times New Roman" pitchFamily="18" charset="0"/>
              </a:rPr>
              <a:t>classified  </a:t>
            </a:r>
            <a:r>
              <a:rPr lang="en-CA" sz="1200" b="1" dirty="0" smtClean="0">
                <a:latin typeface="Times New Roman" pitchFamily="18" charset="0"/>
                <a:cs typeface="Times New Roman" pitchFamily="18" charset="0"/>
              </a:rPr>
              <a:t>and</a:t>
            </a:r>
            <a:r>
              <a:rPr lang="en-CA" sz="1200" b="1" i="1" dirty="0" smtClean="0">
                <a:latin typeface="Times New Roman" pitchFamily="18" charset="0"/>
                <a:cs typeface="Times New Roman" pitchFamily="18" charset="0"/>
              </a:rPr>
              <a:t> 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.attr &lt;= S.attr)  </a:t>
            </a:r>
            <a:r>
              <a:rPr lang="en-CA" sz="1200" b="1" dirty="0" smtClean="0">
                <a:latin typeface="Times New Roman" pitchFamily="18" charset="0"/>
                <a:cs typeface="Times New Roman" pitchFamily="18" charset="0"/>
              </a:rPr>
              <a:t>then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addRef  (VFA, </a:t>
            </a:r>
            <a:r>
              <a:rPr lang="en-CA" sz="1200" b="1" i="1" dirty="0" smtClean="0">
                <a:latin typeface="Times New Roman" pitchFamily="18" charset="0"/>
                <a:cs typeface="Times New Roman" pitchFamily="18" charset="0"/>
              </a:rPr>
              <a:t>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.ref)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updateVFA()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else if  (</a:t>
            </a:r>
            <a:r>
              <a:rPr lang="en-CA" sz="1200" b="1" i="1" dirty="0" smtClean="0">
                <a:latin typeface="Times New Roman" pitchFamily="18" charset="0"/>
                <a:cs typeface="Times New Roman" pitchFamily="18" charset="0"/>
              </a:rPr>
              <a:t>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.attr </a:t>
            </a:r>
            <a:r>
              <a:rPr lang="en-CA" sz="1200" b="1" dirty="0" smtClean="0">
                <a:latin typeface="Times New Roman" pitchFamily="18" charset="0"/>
                <a:cs typeface="Times New Roman" pitchFamily="18" charset="0"/>
              </a:rPr>
              <a:t>∈ </a:t>
            </a:r>
            <a:r>
              <a:rPr lang="en-CA" sz="1200" b="1" i="1" dirty="0" smtClean="0">
                <a:latin typeface="Times New Roman" pitchFamily="18" charset="0"/>
                <a:cs typeface="Times New Roman" pitchFamily="18" charset="0"/>
              </a:rPr>
              <a:t>classified  </a:t>
            </a:r>
            <a:r>
              <a:rPr lang="en-CA" sz="1200" b="1" dirty="0" smtClean="0">
                <a:latin typeface="Times New Roman" pitchFamily="18" charset="0"/>
                <a:cs typeface="Times New Roman" pitchFamily="18" charset="0"/>
              </a:rPr>
              <a:t>and</a:t>
            </a:r>
            <a:r>
              <a:rPr lang="en-CA" sz="1200" b="1" i="1" dirty="0" smtClean="0">
                <a:latin typeface="Times New Roman" pitchFamily="18" charset="0"/>
                <a:cs typeface="Times New Roman" pitchFamily="18" charset="0"/>
              </a:rPr>
              <a:t> 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.attr &gt; S.attr)  </a:t>
            </a:r>
            <a:r>
              <a:rPr lang="en-CA" sz="1200" b="1" dirty="0" smtClean="0">
                <a:latin typeface="Times New Roman" pitchFamily="18" charset="0"/>
                <a:cs typeface="Times New Roman" pitchFamily="18" charset="0"/>
              </a:rPr>
              <a:t>then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addRef  (VFA, </a:t>
            </a:r>
            <a:r>
              <a:rPr lang="en-CA" sz="1200" b="1" i="1" dirty="0" smtClean="0">
                <a:latin typeface="Times New Roman" pitchFamily="18" charset="0"/>
                <a:cs typeface="Times New Roman" pitchFamily="18" charset="0"/>
              </a:rPr>
              <a:t>noise.ref)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updateVFA()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else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addIndex (FA, </a:t>
            </a:r>
            <a:r>
              <a:rPr lang="en-CA" sz="1200" b="1" i="1" dirty="0" smtClean="0">
                <a:latin typeface="Times New Roman" pitchFamily="18" charset="0"/>
                <a:cs typeface="Times New Roman" pitchFamily="18" charset="0"/>
              </a:rPr>
              <a:t>gr</a:t>
            </a:r>
            <a:r>
              <a:rPr lang="en-CA" sz="1200" b="1" i="1" baseline="-25000" dirty="0" smtClean="0">
                <a:latin typeface="Times New Roman" pitchFamily="18" charset="0"/>
                <a:cs typeface="Times New Roman" pitchFamily="18" charset="0"/>
              </a:rPr>
              <a:t>i</a:t>
            </a:r>
            <a:r>
              <a:rPr lang="en-CA" sz="1200" b="1" i="1" dirty="0" smtClean="0">
                <a:latin typeface="Times New Roman" pitchFamily="18" charset="0"/>
                <a:cs typeface="Times New Roman" pitchFamily="18" charset="0"/>
              </a:rPr>
              <a:t>.idex)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updateFA()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end if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end for</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buildVFA()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i="1" dirty="0" smtClean="0">
                <a:latin typeface="Times New Roman" pitchFamily="18" charset="0"/>
                <a:cs typeface="Times New Roman" pitchFamily="18" charset="0"/>
              </a:rPr>
              <a:t> </a:t>
            </a:r>
            <a:r>
              <a:rPr lang="en-CA" sz="1200" b="1" dirty="0" smtClean="0">
                <a:latin typeface="Times New Roman" pitchFamily="18" charset="0"/>
                <a:cs typeface="Times New Roman" pitchFamily="18" charset="0"/>
              </a:rPr>
              <a:t>         buildFA()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refreshRef(</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dirty="0" smtClean="0">
                <a:latin typeface="Times New Roman" pitchFamily="18" charset="0"/>
                <a:cs typeface="Times New Roman" pitchFamily="18" charset="0"/>
              </a:rPr>
              <a:t>,</a:t>
            </a:r>
            <a:r>
              <a:rPr lang="en-CA" sz="1200" b="1" i="1"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regranulate(</a:t>
            </a:r>
            <a:r>
              <a:rPr lang="en-CA" sz="1200" b="1" i="1" dirty="0" smtClean="0">
                <a:latin typeface="Times New Roman" pitchFamily="18" charset="0"/>
                <a:cs typeface="Times New Roman" pitchFamily="18" charset="0"/>
              </a:rPr>
              <a:t>Inf, </a:t>
            </a:r>
            <a:r>
              <a:rPr lang="en-CA" sz="1200" i="1" dirty="0" smtClean="0">
                <a:latin typeface="Times New Roman" pitchFamily="18" charset="0"/>
                <a:cs typeface="Times New Roman" pitchFamily="18" charset="0"/>
              </a:rPr>
              <a:t>T</a:t>
            </a:r>
            <a:r>
              <a:rPr lang="en-CA" sz="1200" i="1" dirty="0" smtClean="0">
                <a:latin typeface="Times New Roman" pitchFamily="18" charset="0"/>
                <a:cs typeface="Times New Roman" pitchFamily="18" charset="0"/>
                <a:sym typeface="Symbol"/>
              </a:rPr>
              <a:t></a:t>
            </a:r>
            <a:r>
              <a:rPr lang="en-CA" sz="1200" b="1" i="1" dirty="0" smtClean="0">
                <a:latin typeface="Times New Roman" pitchFamily="18" charset="0"/>
                <a:cs typeface="Times New Roman" pitchFamily="18" charset="0"/>
              </a:rPr>
              <a:t> </a:t>
            </a:r>
            <a:r>
              <a:rPr lang="en-CA" sz="1200" b="1"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     end while</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end if</a:t>
            </a:r>
            <a:endParaRPr lang="en-US" sz="1200" dirty="0" smtClean="0">
              <a:latin typeface="Times New Roman" pitchFamily="18" charset="0"/>
              <a:cs typeface="Times New Roman" pitchFamily="18" charset="0"/>
            </a:endParaRPr>
          </a:p>
          <a:p>
            <a:pPr marL="228600" lvl="0" indent="-228600">
              <a:buFont typeface="+mj-lt"/>
              <a:buAutoNum type="arabicPeriod"/>
            </a:pPr>
            <a:r>
              <a:rPr lang="en-CA" sz="1200" b="1" dirty="0" smtClean="0">
                <a:latin typeface="Times New Roman" pitchFamily="18" charset="0"/>
                <a:cs typeface="Times New Roman" pitchFamily="18" charset="0"/>
              </a:rPr>
              <a:t>end</a:t>
            </a:r>
            <a:endParaRPr lang="en-US" sz="1200" dirty="0">
              <a:latin typeface="Times New Roman" pitchFamily="18" charset="0"/>
              <a:cs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lnSpcReduction="10000"/>
          </a:bodyPr>
          <a:lstStyle/>
          <a:p>
            <a:endParaRPr lang="en-CA" dirty="0" smtClean="0"/>
          </a:p>
          <a:p>
            <a:r>
              <a:rPr lang="en-CA" dirty="0" smtClean="0"/>
              <a:t>Adaptability:</a:t>
            </a:r>
          </a:p>
          <a:p>
            <a:endParaRPr lang="en-CA" dirty="0" smtClean="0"/>
          </a:p>
          <a:p>
            <a:endParaRPr lang="en-CA" dirty="0" smtClean="0"/>
          </a:p>
          <a:p>
            <a:endParaRPr lang="en-CA" dirty="0" smtClean="0"/>
          </a:p>
          <a:p>
            <a:endParaRPr lang="en-CA" dirty="0" smtClean="0"/>
          </a:p>
          <a:p>
            <a:endParaRPr lang="en-CA" dirty="0" smtClean="0"/>
          </a:p>
          <a:p>
            <a:endParaRPr lang="en-CA" dirty="0" smtClean="0"/>
          </a:p>
          <a:p>
            <a:pPr lvl="1"/>
            <a:endParaRPr lang="en-US" dirty="0" smtClean="0"/>
          </a:p>
          <a:p>
            <a:pPr lvl="1"/>
            <a:r>
              <a:rPr lang="en-US" dirty="0" smtClean="0"/>
              <a:t>Flexible and maneuverable multi-criteria environment for optimal control of information flow. </a:t>
            </a:r>
            <a:endParaRPr lang="en-CA" dirty="0" smtClean="0"/>
          </a:p>
        </p:txBody>
      </p:sp>
      <p:graphicFrame>
        <p:nvGraphicFramePr>
          <p:cNvPr id="4" name="Content Placeholder 5"/>
          <p:cNvGraphicFramePr>
            <a:graphicFrameLocks/>
          </p:cNvGraphicFramePr>
          <p:nvPr/>
        </p:nvGraphicFramePr>
        <p:xfrm>
          <a:off x="1357291" y="2214554"/>
          <a:ext cx="6929484" cy="2857520"/>
        </p:xfrm>
        <a:graphic>
          <a:graphicData uri="http://schemas.openxmlformats.org/drawingml/2006/table">
            <a:tbl>
              <a:tblPr/>
              <a:tblGrid>
                <a:gridCol w="588354"/>
                <a:gridCol w="1307450"/>
                <a:gridCol w="1307450"/>
                <a:gridCol w="1372822"/>
                <a:gridCol w="2353408"/>
              </a:tblGrid>
              <a:tr h="288626">
                <a:tc gridSpan="2">
                  <a:txBody>
                    <a:bodyPr/>
                    <a:lstStyle/>
                    <a:p>
                      <a:pPr algn="r">
                        <a:spcAft>
                          <a:spcPts val="0"/>
                        </a:spcAft>
                      </a:pPr>
                      <a:r>
                        <a:rPr lang="en-US" sz="1600" dirty="0">
                          <a:latin typeface="Times New Roman"/>
                          <a:ea typeface="SimSun"/>
                        </a:rPr>
                        <a:t>Level of security</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en-US" sz="1600" b="1" dirty="0">
                          <a:latin typeface="Times New Roman"/>
                          <a:ea typeface="SimSun"/>
                        </a:rPr>
                        <a:t>Lowest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SimSun"/>
                        </a:rPr>
                        <a:t>Highest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SimSun"/>
                        </a:rPr>
                        <a:t>Examples</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626">
                <a:tc gridSpan="2">
                  <a:txBody>
                    <a:bodyPr/>
                    <a:lstStyle/>
                    <a:p>
                      <a:pPr algn="l">
                        <a:spcAft>
                          <a:spcPts val="0"/>
                        </a:spcAft>
                      </a:pPr>
                      <a:r>
                        <a:rPr lang="en-US" sz="1600" i="1" dirty="0">
                          <a:latin typeface="Times New Roman"/>
                          <a:ea typeface="SimSun"/>
                        </a:rPr>
                        <a:t>T</a:t>
                      </a:r>
                      <a:r>
                        <a:rPr lang="en-US"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a:spcAft>
                          <a:spcPts val="0"/>
                        </a:spcAft>
                      </a:pPr>
                      <a:r>
                        <a:rPr lang="en-US" sz="1600" dirty="0">
                          <a:latin typeface="Times New Roman"/>
                          <a:ea typeface="SimSun"/>
                        </a:rPr>
                        <a:t>Document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Word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Word, sentence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18568">
                <a:tc rowSpan="2">
                  <a:txBody>
                    <a:bodyPr/>
                    <a:lstStyle/>
                    <a:p>
                      <a:pPr algn="l">
                        <a:spcAft>
                          <a:spcPts val="0"/>
                        </a:spcAft>
                      </a:pPr>
                      <a:r>
                        <a:rPr lang="en-CA" sz="1600" i="1" dirty="0">
                          <a:latin typeface="Times New Roman"/>
                          <a:ea typeface="SimSun"/>
                        </a:rPr>
                        <a:t>T</a:t>
                      </a:r>
                      <a:r>
                        <a:rPr lang="en-CA"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Data Type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All Available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None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i="1" dirty="0">
                          <a:latin typeface="Times New Roman"/>
                          <a:ea typeface="SimSun"/>
                        </a:rPr>
                        <a:t>Nouns, Verbs, Dates…</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568">
                <a:tc vMerge="1">
                  <a:txBody>
                    <a:bodyPr/>
                    <a:lstStyle/>
                    <a:p>
                      <a:endParaRPr lang="en-US"/>
                    </a:p>
                  </a:txBody>
                  <a:tcPr/>
                </a:tc>
                <a:tc>
                  <a:txBody>
                    <a:bodyPr/>
                    <a:lstStyle/>
                    <a:p>
                      <a:pPr algn="l">
                        <a:spcAft>
                          <a:spcPts val="0"/>
                        </a:spcAft>
                      </a:pPr>
                      <a:r>
                        <a:rPr lang="en-US" sz="1600" dirty="0">
                          <a:latin typeface="Times New Roman"/>
                          <a:ea typeface="SimSun"/>
                        </a:rPr>
                        <a:t>Classification</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Unclassified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Top Secret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i="1" dirty="0">
                          <a:latin typeface="Times New Roman"/>
                          <a:ea typeface="SimSun"/>
                        </a:rPr>
                        <a:t>(TS), (S), (C), (U)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253">
                <a:tc rowSpan="2">
                  <a:txBody>
                    <a:bodyPr/>
                    <a:lstStyle/>
                    <a:p>
                      <a:pPr algn="l">
                        <a:spcAft>
                          <a:spcPts val="0"/>
                        </a:spcAft>
                      </a:pPr>
                      <a:r>
                        <a:rPr lang="en-CA" sz="1600" i="1" dirty="0">
                          <a:latin typeface="Times New Roman"/>
                          <a:ea typeface="SimSun"/>
                        </a:rPr>
                        <a:t>T</a:t>
                      </a:r>
                      <a:r>
                        <a:rPr lang="en-CA" sz="1600" i="1" dirty="0">
                          <a:latin typeface="Times New Roman"/>
                          <a:ea typeface="Times New Roman"/>
                          <a:sym typeface="Symbol"/>
                        </a:rPr>
                        <a:t></a:t>
                      </a:r>
                      <a:r>
                        <a:rPr lang="en-CA" sz="1600" i="1" dirty="0">
                          <a:latin typeface="Times New Roman"/>
                          <a:ea typeface="Times New Roman"/>
                        </a:rPr>
                        <a:t> </a:t>
                      </a:r>
                      <a:r>
                        <a:rPr lang="en-CA" sz="1600" i="1" dirty="0">
                          <a:latin typeface="Times New Roman"/>
                          <a:ea typeface="SimSun"/>
                        </a:rPr>
                        <a:t>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Event based</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None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Maximum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Update, Infection, system failure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88626">
                <a:tc vMerge="1">
                  <a:txBody>
                    <a:bodyPr/>
                    <a:lstStyle/>
                    <a:p>
                      <a:endParaRPr lang="en-US"/>
                    </a:p>
                  </a:txBody>
                  <a:tcPr/>
                </a:tc>
                <a:tc>
                  <a:txBody>
                    <a:bodyPr/>
                    <a:lstStyle/>
                    <a:p>
                      <a:pPr algn="l">
                        <a:spcAft>
                          <a:spcPts val="0"/>
                        </a:spcAft>
                      </a:pPr>
                      <a:r>
                        <a:rPr lang="en-US" sz="1600" dirty="0">
                          <a:latin typeface="Times New Roman"/>
                          <a:ea typeface="SimSun"/>
                        </a:rPr>
                        <a:t>Frequency</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Never</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dirty="0">
                          <a:latin typeface="Times New Roman"/>
                          <a:ea typeface="SimSun"/>
                        </a:rPr>
                        <a:t>High</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600" i="1" dirty="0">
                          <a:latin typeface="Times New Roman"/>
                          <a:ea typeface="SimSun"/>
                        </a:rPr>
                        <a:t>Monthly, daily,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77253">
                <a:tc gridSpan="2">
                  <a:txBody>
                    <a:bodyPr/>
                    <a:lstStyle/>
                    <a:p>
                      <a:pPr algn="l">
                        <a:spcAft>
                          <a:spcPts val="0"/>
                        </a:spcAft>
                      </a:pPr>
                      <a:r>
                        <a:rPr lang="en-CA" sz="1600" i="1" dirty="0">
                          <a:latin typeface="Times New Roman"/>
                          <a:ea typeface="SimSun"/>
                        </a:rPr>
                        <a:t>T</a:t>
                      </a:r>
                      <a:r>
                        <a:rPr lang="en-CA" sz="1600" i="1" dirty="0">
                          <a:latin typeface="Times New Roman"/>
                          <a:ea typeface="SimSun"/>
                          <a:sym typeface="Symbol"/>
                        </a:rPr>
                        <a:t></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spcAft>
                          <a:spcPts val="0"/>
                        </a:spcAft>
                      </a:pPr>
                      <a:r>
                        <a:rPr lang="en-US" sz="1600" dirty="0">
                          <a:latin typeface="Times New Roman"/>
                          <a:ea typeface="SimSun"/>
                        </a:rPr>
                        <a:t>No Noise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Max noise</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SimSun"/>
                        </a:rPr>
                        <a:t>data types in </a:t>
                      </a:r>
                      <a:r>
                        <a:rPr lang="en-CA" sz="1600" i="1" dirty="0">
                          <a:latin typeface="Times New Roman"/>
                          <a:ea typeface="SimSun"/>
                        </a:rPr>
                        <a:t>T</a:t>
                      </a:r>
                      <a:r>
                        <a:rPr lang="en-CA" sz="1600" i="1" dirty="0">
                          <a:latin typeface="Times New Roman"/>
                          <a:ea typeface="SimSun"/>
                          <a:sym typeface="Symbol"/>
                        </a:rPr>
                        <a:t></a:t>
                      </a:r>
                      <a:r>
                        <a:rPr lang="en-CA" sz="1600" i="1" dirty="0">
                          <a:latin typeface="Times New Roman"/>
                          <a:ea typeface="SimSun"/>
                        </a:rPr>
                        <a:t> (</a:t>
                      </a:r>
                      <a:r>
                        <a:rPr lang="en-US" sz="1600" i="1" dirty="0">
                          <a:latin typeface="Times New Roman"/>
                          <a:ea typeface="SimSun"/>
                        </a:rPr>
                        <a:t>Nouns, Verbs, …)</a:t>
                      </a:r>
                      <a:endParaRPr lang="en-US" sz="20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lassifiedDoc2"/>
          <p:cNvPicPr>
            <a:picLocks noChangeAspect="1" noChangeArrowheads="1"/>
          </p:cNvPicPr>
          <p:nvPr/>
        </p:nvPicPr>
        <p:blipFill>
          <a:blip r:embed="rId2" cstate="print"/>
          <a:srcRect/>
          <a:stretch>
            <a:fillRect/>
          </a:stretch>
        </p:blipFill>
        <p:spPr bwMode="auto">
          <a:xfrm>
            <a:off x="5857884" y="1785926"/>
            <a:ext cx="3030991" cy="378621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a:bodyPr>
          <a:lstStyle/>
          <a:p>
            <a:endParaRPr lang="en-CA" dirty="0" smtClean="0"/>
          </a:p>
          <a:p>
            <a:r>
              <a:rPr lang="en-US" dirty="0" smtClean="0"/>
              <a:t>Access restriction and replications</a:t>
            </a:r>
            <a:r>
              <a:rPr lang="en-CA" dirty="0" smtClean="0"/>
              <a:t>:</a:t>
            </a:r>
          </a:p>
          <a:p>
            <a:pPr lvl="1"/>
            <a:endParaRPr lang="en-CA" dirty="0" smtClean="0"/>
          </a:p>
          <a:p>
            <a:pPr lvl="1"/>
            <a:r>
              <a:rPr lang="en-CA" dirty="0" smtClean="0"/>
              <a:t>Efficient granularity based classification</a:t>
            </a:r>
          </a:p>
          <a:p>
            <a:pPr lvl="1">
              <a:buNone/>
            </a:pPr>
            <a:r>
              <a:rPr lang="en-CA" dirty="0" smtClean="0"/>
              <a:t>Mechanism;</a:t>
            </a:r>
          </a:p>
          <a:p>
            <a:pPr lvl="1"/>
            <a:r>
              <a:rPr lang="en-CA" dirty="0" smtClean="0"/>
              <a:t>Enforcing availability without compromising</a:t>
            </a:r>
          </a:p>
          <a:p>
            <a:pPr lvl="1">
              <a:buNone/>
            </a:pPr>
            <a:r>
              <a:rPr lang="en-CA" dirty="0" smtClean="0"/>
              <a:t> confidentiality;</a:t>
            </a:r>
          </a:p>
          <a:p>
            <a:pPr lvl="1"/>
            <a:r>
              <a:rPr lang="en-CA" dirty="0" smtClean="0"/>
              <a:t>One information … different views!</a:t>
            </a: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
          <p:cNvPicPr>
            <a:picLocks noChangeAspect="1" noChangeArrowheads="1"/>
          </p:cNvPicPr>
          <p:nvPr/>
        </p:nvPicPr>
        <p:blipFill>
          <a:blip r:embed="rId2" cstate="print"/>
          <a:srcRect/>
          <a:stretch>
            <a:fillRect/>
          </a:stretch>
        </p:blipFill>
        <p:spPr bwMode="auto">
          <a:xfrm>
            <a:off x="5000628" y="1224912"/>
            <a:ext cx="4143404" cy="399003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a:bodyPr>
          <a:lstStyle/>
          <a:p>
            <a:endParaRPr lang="en-CA" dirty="0" smtClean="0"/>
          </a:p>
          <a:p>
            <a:r>
              <a:rPr lang="en-US" dirty="0" smtClean="0"/>
              <a:t>Access restriction and replications</a:t>
            </a:r>
            <a:r>
              <a:rPr lang="en-CA" dirty="0" smtClean="0"/>
              <a:t>:</a:t>
            </a:r>
          </a:p>
          <a:p>
            <a:pPr lvl="1"/>
            <a:endParaRPr lang="en-CA" dirty="0" smtClean="0"/>
          </a:p>
          <a:p>
            <a:pPr lvl="1"/>
            <a:r>
              <a:rPr lang="en-CA" dirty="0" smtClean="0"/>
              <a:t>One information … different views!</a:t>
            </a:r>
          </a:p>
          <a:p>
            <a:pPr lvl="1"/>
            <a:r>
              <a:rPr lang="en-CA" dirty="0" smtClean="0"/>
              <a:t>View Based Access Control </a:t>
            </a:r>
            <a:r>
              <a:rPr lang="en-CA" i="1" dirty="0" smtClean="0"/>
              <a:t>(redefined)</a:t>
            </a:r>
          </a:p>
          <a:p>
            <a:pPr lvl="1"/>
            <a:r>
              <a:rPr lang="en-CA" dirty="0" smtClean="0"/>
              <a:t>The mirror = The ACE</a:t>
            </a:r>
          </a:p>
          <a:p>
            <a:pPr lvl="1"/>
            <a:r>
              <a:rPr lang="en-US" dirty="0" smtClean="0"/>
              <a:t>Virtual image </a:t>
            </a:r>
            <a:r>
              <a:rPr lang="en-US" i="1" dirty="0" smtClean="0"/>
              <a:t>(information) </a:t>
            </a:r>
            <a:r>
              <a:rPr lang="en-US" dirty="0" smtClean="0"/>
              <a:t>viewed </a:t>
            </a:r>
          </a:p>
          <a:p>
            <a:pPr lvl="1">
              <a:buNone/>
            </a:pPr>
            <a:r>
              <a:rPr lang="en-US" dirty="0" smtClean="0"/>
              <a:t>through the mirror depends on :</a:t>
            </a:r>
          </a:p>
          <a:p>
            <a:pPr lvl="2"/>
            <a:r>
              <a:rPr lang="en-US" dirty="0" smtClean="0"/>
              <a:t>the actions on the mirror,  and </a:t>
            </a:r>
          </a:p>
          <a:p>
            <a:pPr lvl="2"/>
            <a:r>
              <a:rPr lang="en-US" dirty="0" smtClean="0"/>
              <a:t>the status of the window </a:t>
            </a:r>
            <a:r>
              <a:rPr lang="en-US" i="1" dirty="0" smtClean="0"/>
              <a:t>(open, closed or semi-open)</a:t>
            </a:r>
            <a:r>
              <a:rPr lang="en-US" dirty="0" smtClean="0"/>
              <a:t>. </a:t>
            </a:r>
            <a:endParaRPr lang="en-CA" dirty="0" smtClean="0"/>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2" cstate="print"/>
          <a:srcRect/>
          <a:stretch>
            <a:fillRect/>
          </a:stretch>
        </p:blipFill>
        <p:spPr bwMode="auto">
          <a:xfrm>
            <a:off x="5639056" y="3356992"/>
            <a:ext cx="3504944" cy="3504944"/>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a:bodyPr>
          <a:lstStyle/>
          <a:p>
            <a:endParaRPr lang="en-CA" dirty="0" smtClean="0"/>
          </a:p>
          <a:p>
            <a:r>
              <a:rPr lang="en-US" dirty="0" smtClean="0"/>
              <a:t>Total control</a:t>
            </a:r>
            <a:r>
              <a:rPr lang="en-CA" dirty="0" smtClean="0"/>
              <a:t>:</a:t>
            </a:r>
          </a:p>
          <a:p>
            <a:pPr lvl="1"/>
            <a:r>
              <a:rPr lang="en-US" dirty="0" smtClean="0"/>
              <a:t>Centralized access model </a:t>
            </a:r>
          </a:p>
          <a:p>
            <a:pPr lvl="1"/>
            <a:r>
              <a:rPr lang="en-US" dirty="0" smtClean="0"/>
              <a:t>Permanent systems administrators’ full access control. </a:t>
            </a:r>
          </a:p>
          <a:p>
            <a:pPr lvl="1"/>
            <a:r>
              <a:rPr lang="en-US" dirty="0" smtClean="0"/>
              <a:t>Automatic isolation of classified information during </a:t>
            </a:r>
          </a:p>
          <a:p>
            <a:pPr lvl="1">
              <a:buNone/>
            </a:pPr>
            <a:r>
              <a:rPr lang="en-US" dirty="0" smtClean="0"/>
              <a:t>security alerts </a:t>
            </a:r>
            <a:r>
              <a:rPr lang="en-US" sz="1800" i="1" dirty="0" smtClean="0"/>
              <a:t>(external attacks, malicious infections, </a:t>
            </a:r>
          </a:p>
          <a:p>
            <a:pPr lvl="1">
              <a:buNone/>
            </a:pPr>
            <a:r>
              <a:rPr lang="en-US" sz="1800" i="1" dirty="0" smtClean="0"/>
              <a:t>imminent risk due to voluntary or involuntary </a:t>
            </a:r>
          </a:p>
          <a:p>
            <a:pPr lvl="1">
              <a:buNone/>
            </a:pPr>
            <a:r>
              <a:rPr lang="en-US" sz="1800" i="1" dirty="0" smtClean="0"/>
              <a:t>leakage of data, etc.). </a:t>
            </a:r>
          </a:p>
          <a:p>
            <a:pPr lvl="1"/>
            <a:r>
              <a:rPr lang="en-US" dirty="0" smtClean="0"/>
              <a:t>Quick recovery after the restoration </a:t>
            </a:r>
          </a:p>
          <a:p>
            <a:pPr lvl="1">
              <a:buNone/>
            </a:pPr>
            <a:r>
              <a:rPr lang="en-US" dirty="0" smtClean="0"/>
              <a:t>of the secure state.</a:t>
            </a:r>
            <a:endParaRPr lang="en-CA" dirty="0" smtClean="0"/>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Introduction</a:t>
            </a:r>
          </a:p>
          <a:p>
            <a:r>
              <a:rPr lang="en-US" dirty="0" smtClean="0"/>
              <a:t>Information flow control</a:t>
            </a:r>
          </a:p>
          <a:p>
            <a:r>
              <a:rPr lang="en-US" dirty="0" smtClean="0"/>
              <a:t>Security models and Flow control </a:t>
            </a:r>
            <a:r>
              <a:rPr lang="en-US" i="1" dirty="0" smtClean="0"/>
              <a:t>(challenges and limits)</a:t>
            </a:r>
          </a:p>
          <a:p>
            <a:r>
              <a:rPr lang="en-US" dirty="0" smtClean="0"/>
              <a:t>Granular computing</a:t>
            </a:r>
          </a:p>
          <a:p>
            <a:r>
              <a:rPr lang="en-US" dirty="0" smtClean="0"/>
              <a:t>Granularity Based Flow Control </a:t>
            </a:r>
            <a:r>
              <a:rPr lang="en-US" i="1" dirty="0" smtClean="0"/>
              <a:t>(the model)</a:t>
            </a:r>
          </a:p>
          <a:p>
            <a:r>
              <a:rPr lang="en-US" dirty="0" smtClean="0"/>
              <a:t>Advantages of the GBFC model</a:t>
            </a:r>
          </a:p>
          <a:p>
            <a:r>
              <a:rPr lang="en-US" dirty="0" smtClean="0"/>
              <a:t>Implementation example</a:t>
            </a:r>
          </a:p>
          <a:p>
            <a:r>
              <a:rPr lang="en-US" dirty="0" smtClean="0"/>
              <a:t>Conclusion</a:t>
            </a:r>
            <a:endParaRPr lang="en-US" dirty="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harvestcellular.net/wp-content/uploads/2014/04/kill-swtich-cell-phone-theft-stolen-devices.png"/>
          <p:cNvPicPr>
            <a:picLocks noChangeAspect="1" noChangeArrowheads="1"/>
          </p:cNvPicPr>
          <p:nvPr/>
        </p:nvPicPr>
        <p:blipFill>
          <a:blip r:embed="rId2" cstate="print"/>
          <a:srcRect/>
          <a:stretch>
            <a:fillRect/>
          </a:stretch>
        </p:blipFill>
        <p:spPr bwMode="auto">
          <a:xfrm>
            <a:off x="6072198" y="4571213"/>
            <a:ext cx="3071802" cy="2286787"/>
          </a:xfrm>
          <a:prstGeom prst="rect">
            <a:avLst/>
          </a:prstGeom>
          <a:noFill/>
        </p:spPr>
      </p:pic>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a:bodyPr>
          <a:lstStyle/>
          <a:p>
            <a:endParaRPr lang="en-CA" dirty="0" smtClean="0"/>
          </a:p>
          <a:p>
            <a:r>
              <a:rPr lang="en-US" dirty="0" smtClean="0"/>
              <a:t>Loss of data</a:t>
            </a:r>
            <a:r>
              <a:rPr lang="en-CA" dirty="0" smtClean="0"/>
              <a:t>:</a:t>
            </a:r>
          </a:p>
          <a:p>
            <a:pPr lvl="1"/>
            <a:r>
              <a:rPr lang="en-CA" sz="1800" i="1" dirty="0" smtClean="0"/>
              <a:t>Loss of material is the leading cause of information leakage according to studies in the U.S., Europe and Asia.                     </a:t>
            </a:r>
            <a:r>
              <a:rPr lang="en-CA" sz="1400" i="1" dirty="0" smtClean="0"/>
              <a:t>Source : McAfee, </a:t>
            </a:r>
            <a:r>
              <a:rPr lang="en-CA" sz="1400" i="1" dirty="0" err="1" smtClean="0"/>
              <a:t>InfoWatch</a:t>
            </a:r>
            <a:r>
              <a:rPr lang="en-CA" sz="1400" i="1" dirty="0" smtClean="0"/>
              <a:t>, </a:t>
            </a:r>
            <a:r>
              <a:rPr lang="en-CA" sz="1400" i="1" dirty="0" err="1" smtClean="0"/>
              <a:t>DataLossDB</a:t>
            </a:r>
            <a:endParaRPr lang="en-CA" sz="1400" i="1" dirty="0" smtClean="0"/>
          </a:p>
          <a:p>
            <a:endParaRPr lang="en-CA" sz="1400" dirty="0" smtClean="0"/>
          </a:p>
          <a:p>
            <a:pPr>
              <a:buNone/>
            </a:pPr>
            <a:r>
              <a:rPr lang="en-US" sz="2000" i="1" dirty="0" smtClean="0">
                <a:solidFill>
                  <a:schemeClr val="tx2"/>
                </a:solidFill>
              </a:rPr>
              <a:t>GBFC offers :</a:t>
            </a:r>
            <a:endParaRPr lang="en-US" sz="1400" dirty="0" smtClean="0"/>
          </a:p>
          <a:p>
            <a:pPr lvl="1"/>
            <a:r>
              <a:rPr lang="en-US" sz="2000" dirty="0" smtClean="0">
                <a:solidFill>
                  <a:schemeClr val="tx2"/>
                </a:solidFill>
              </a:rPr>
              <a:t>Centralized architecture for classified information;</a:t>
            </a:r>
          </a:p>
          <a:p>
            <a:pPr lvl="1"/>
            <a:r>
              <a:rPr lang="en-US" sz="2000" dirty="0" smtClean="0"/>
              <a:t>C</a:t>
            </a:r>
            <a:r>
              <a:rPr lang="en-US" sz="2000" dirty="0" smtClean="0">
                <a:solidFill>
                  <a:schemeClr val="tx2"/>
                </a:solidFill>
              </a:rPr>
              <a:t>lassified elements protection through references to data;</a:t>
            </a:r>
          </a:p>
          <a:p>
            <a:pPr lvl="1"/>
            <a:r>
              <a:rPr lang="en-US" sz="2000" dirty="0" smtClean="0">
                <a:solidFill>
                  <a:schemeClr val="tx2"/>
                </a:solidFill>
              </a:rPr>
              <a:t>Traceability of lost information</a:t>
            </a:r>
            <a:r>
              <a:rPr lang="en-US" sz="2000" dirty="0" smtClean="0"/>
              <a:t>;</a:t>
            </a:r>
            <a:endParaRPr lang="en-US" sz="2000" dirty="0" smtClean="0">
              <a:solidFill>
                <a:schemeClr val="tx2"/>
              </a:solidFill>
            </a:endParaRPr>
          </a:p>
          <a:p>
            <a:pPr lvl="1"/>
            <a:r>
              <a:rPr lang="en-US" sz="2000" dirty="0" smtClean="0"/>
              <a:t>C</a:t>
            </a:r>
            <a:r>
              <a:rPr lang="en-US" sz="2000" dirty="0" smtClean="0">
                <a:solidFill>
                  <a:schemeClr val="tx2"/>
                </a:solidFill>
              </a:rPr>
              <a:t>ompletely </a:t>
            </a:r>
            <a:r>
              <a:rPr lang="en-US" sz="2000" dirty="0" smtClean="0"/>
              <a:t>user-</a:t>
            </a:r>
            <a:r>
              <a:rPr lang="en-US" sz="2000" dirty="0" smtClean="0">
                <a:solidFill>
                  <a:schemeClr val="tx2"/>
                </a:solidFill>
              </a:rPr>
              <a:t>transparent framework</a:t>
            </a:r>
            <a:r>
              <a:rPr lang="en-US" sz="2000" dirty="0" smtClean="0"/>
              <a:t>.</a:t>
            </a:r>
            <a:endParaRPr lang="en-US" sz="2000" dirty="0" smtClean="0">
              <a:solidFill>
                <a:schemeClr val="tx2"/>
              </a:solidFill>
            </a:endParaRPr>
          </a:p>
          <a:p>
            <a:endParaRPr lang="en-CA" sz="1400" dirty="0" smtClean="0"/>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p:txBody>
          <a:bodyPr>
            <a:normAutofit/>
          </a:bodyPr>
          <a:lstStyle/>
          <a:p>
            <a:endParaRPr lang="en-CA" dirty="0" smtClean="0"/>
          </a:p>
          <a:p>
            <a:r>
              <a:rPr lang="en-US" dirty="0" smtClean="0"/>
              <a:t>Implementation and compatibility</a:t>
            </a:r>
            <a:r>
              <a:rPr lang="en-CA" dirty="0" smtClean="0"/>
              <a:t>:</a:t>
            </a:r>
          </a:p>
          <a:p>
            <a:pPr lvl="1"/>
            <a:r>
              <a:rPr lang="en-US" sz="2000" dirty="0" smtClean="0"/>
              <a:t>Platform independent security system</a:t>
            </a:r>
          </a:p>
          <a:p>
            <a:pPr lvl="1"/>
            <a:r>
              <a:rPr lang="en-US" sz="2000" dirty="0" smtClean="0"/>
              <a:t>Flexibility and adaptation to security environments.</a:t>
            </a:r>
          </a:p>
          <a:p>
            <a:pPr lvl="1"/>
            <a:r>
              <a:rPr lang="en-US" sz="2000" dirty="0" smtClean="0"/>
              <a:t>Effective in heterogeneous security </a:t>
            </a:r>
          </a:p>
          <a:p>
            <a:pPr lvl="1">
              <a:buNone/>
            </a:pPr>
            <a:r>
              <a:rPr lang="en-US" sz="2000" dirty="0" smtClean="0"/>
              <a:t>environments or in extended networks</a:t>
            </a:r>
          </a:p>
          <a:p>
            <a:pPr lvl="1">
              <a:buNone/>
            </a:pPr>
            <a:r>
              <a:rPr lang="en-US" sz="2000" i="1" dirty="0" smtClean="0"/>
              <a:t>(Internet , Cloud Computing ..)</a:t>
            </a:r>
          </a:p>
          <a:p>
            <a:pPr lvl="1"/>
            <a:r>
              <a:rPr lang="en-US" sz="2000" dirty="0" smtClean="0"/>
              <a:t>Implement s flow control for </a:t>
            </a:r>
          </a:p>
          <a:p>
            <a:pPr lvl="1">
              <a:buNone/>
            </a:pPr>
            <a:r>
              <a:rPr lang="en-US" sz="2000" dirty="0" smtClean="0"/>
              <a:t>security models that don’t </a:t>
            </a:r>
          </a:p>
          <a:p>
            <a:pPr lvl="1">
              <a:buNone/>
            </a:pPr>
            <a:r>
              <a:rPr lang="en-US" sz="2000" dirty="0" smtClean="0"/>
              <a:t>implicitly enforce it.</a:t>
            </a:r>
            <a:endParaRPr lang="en-CA" sz="2000" dirty="0" smtClean="0"/>
          </a:p>
        </p:txBody>
      </p:sp>
      <p:pic>
        <p:nvPicPr>
          <p:cNvPr id="32770" name="Picture 2"/>
          <p:cNvPicPr>
            <a:picLocks noChangeAspect="1" noChangeArrowheads="1"/>
          </p:cNvPicPr>
          <p:nvPr/>
        </p:nvPicPr>
        <p:blipFill>
          <a:blip r:embed="rId2" cstate="print"/>
          <a:srcRect/>
          <a:stretch>
            <a:fillRect/>
          </a:stretch>
        </p:blipFill>
        <p:spPr bwMode="auto">
          <a:xfrm>
            <a:off x="4639567" y="2857496"/>
            <a:ext cx="4361589" cy="3643338"/>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785786" y="2039487"/>
            <a:ext cx="7429552" cy="2246769"/>
          </a:xfrm>
          <a:prstGeom prst="rect">
            <a:avLst/>
          </a:prstGeom>
          <a:solidFill>
            <a:schemeClr val="bg1"/>
          </a:solidFill>
          <a:ln w="317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1600" i="1" dirty="0" smtClean="0">
                <a:solidFill>
                  <a:srgbClr val="FF0000"/>
                </a:solidFill>
                <a:latin typeface="Cambria" pitchFamily="18" charset="0"/>
                <a:ea typeface="SimSun" pitchFamily="2" charset="-122"/>
                <a:cs typeface="Arial" pitchFamily="34" charset="0"/>
              </a:rPr>
              <a:t>(TS) </a:t>
            </a:r>
            <a:r>
              <a:rPr lang="en-US" sz="2000" dirty="0" smtClean="0">
                <a:latin typeface="Cambria" pitchFamily="18" charset="0"/>
                <a:ea typeface="SimSun" pitchFamily="2" charset="-122"/>
                <a:cs typeface="Arial" pitchFamily="34" charset="0"/>
              </a:rPr>
              <a:t>Every individual in a command center responsible for the preparation of emergency action must be familiar with the procedures in the EAP </a:t>
            </a:r>
            <a:r>
              <a:rPr lang="en-US" sz="1600" i="1" dirty="0" smtClean="0">
                <a:solidFill>
                  <a:srgbClr val="FF0000"/>
                </a:solidFill>
                <a:latin typeface="Cambria" pitchFamily="18" charset="0"/>
                <a:ea typeface="SimSun" pitchFamily="2" charset="-122"/>
                <a:cs typeface="Arial" pitchFamily="34" charset="0"/>
              </a:rPr>
              <a:t>(/TS)</a:t>
            </a:r>
            <a:r>
              <a:rPr lang="en-US" sz="1600" dirty="0" smtClean="0">
                <a:solidFill>
                  <a:srgbClr val="000000"/>
                </a:solidFill>
                <a:latin typeface="Cambria"/>
                <a:ea typeface="SimSun"/>
              </a:rPr>
              <a:t>. </a:t>
            </a:r>
            <a:r>
              <a:rPr lang="en-US" sz="1600" i="1" dirty="0" smtClean="0">
                <a:solidFill>
                  <a:srgbClr val="00B050"/>
                </a:solidFill>
                <a:latin typeface="Cambria" pitchFamily="18" charset="0"/>
                <a:ea typeface="SimSun" pitchFamily="2" charset="-122"/>
                <a:cs typeface="Arial" pitchFamily="34" charset="0"/>
              </a:rPr>
              <a:t>(U)</a:t>
            </a:r>
            <a:r>
              <a:rPr lang="en-US" sz="2000" dirty="0" smtClean="0">
                <a:solidFill>
                  <a:srgbClr val="00B050"/>
                </a:solidFill>
                <a:latin typeface="Cambria" pitchFamily="18" charset="0"/>
                <a:ea typeface="SimSun" pitchFamily="2" charset="-122"/>
                <a:cs typeface="Arial" pitchFamily="34" charset="0"/>
              </a:rPr>
              <a:t> </a:t>
            </a:r>
            <a:r>
              <a:rPr lang="en-US" sz="2000" dirty="0" smtClean="0">
                <a:latin typeface="Cambria" pitchFamily="18" charset="0"/>
                <a:ea typeface="SimSun" pitchFamily="2" charset="-122"/>
                <a:cs typeface="Arial" pitchFamily="34" charset="0"/>
              </a:rPr>
              <a:t>Command center training and evaluation programs will be developed to ensure that individuals charged with the preparation and transmission of emergency action messages are qualified in this task </a:t>
            </a:r>
            <a:r>
              <a:rPr lang="en-US" sz="1600" i="1" dirty="0" smtClean="0">
                <a:solidFill>
                  <a:srgbClr val="00B050"/>
                </a:solidFill>
                <a:latin typeface="Cambria" pitchFamily="18" charset="0"/>
                <a:ea typeface="SimSun" pitchFamily="2" charset="-122"/>
                <a:cs typeface="Arial" pitchFamily="34" charset="0"/>
              </a:rPr>
              <a:t>(/U)</a:t>
            </a:r>
            <a:r>
              <a:rPr lang="en-US" sz="2000" dirty="0" smtClean="0">
                <a:latin typeface="Cambria" pitchFamily="18" charset="0"/>
                <a:ea typeface="SimSun" pitchFamily="2" charset="-122"/>
                <a:cs typeface="Arial" pitchFamily="34" charset="0"/>
              </a:rPr>
              <a:t>. </a:t>
            </a:r>
            <a:r>
              <a:rPr lang="en-US" sz="1600" i="1" dirty="0" smtClean="0">
                <a:solidFill>
                  <a:srgbClr val="FF0000"/>
                </a:solidFill>
                <a:latin typeface="Cambria" pitchFamily="18" charset="0"/>
                <a:ea typeface="SimSun" pitchFamily="2" charset="-122"/>
                <a:cs typeface="Arial" pitchFamily="34" charset="0"/>
              </a:rPr>
              <a:t>(S)</a:t>
            </a:r>
            <a:r>
              <a:rPr lang="en-US" sz="1600" i="1" dirty="0" smtClean="0">
                <a:solidFill>
                  <a:schemeClr val="bg1">
                    <a:lumMod val="75000"/>
                  </a:schemeClr>
                </a:solidFill>
                <a:latin typeface="Cambria" pitchFamily="18" charset="0"/>
                <a:ea typeface="SimSun" pitchFamily="2" charset="-122"/>
                <a:cs typeface="Arial" pitchFamily="34" charset="0"/>
              </a:rPr>
              <a:t> </a:t>
            </a:r>
            <a:r>
              <a:rPr lang="en-US" sz="2000" dirty="0" smtClean="0">
                <a:latin typeface="Cambria" pitchFamily="18" charset="0"/>
                <a:ea typeface="SimSun" pitchFamily="2" charset="-122"/>
                <a:cs typeface="Arial" pitchFamily="34" charset="0"/>
              </a:rPr>
              <a:t>These individuals and programs are subject to review by the OJCS (/S).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Advantages of the GBFC model</a:t>
            </a:r>
            <a:endParaRPr lang="en-US" i="1" dirty="0"/>
          </a:p>
        </p:txBody>
      </p:sp>
      <p:sp>
        <p:nvSpPr>
          <p:cNvPr id="5" name="Content Placeholder 4"/>
          <p:cNvSpPr>
            <a:spLocks noGrp="1"/>
          </p:cNvSpPr>
          <p:nvPr>
            <p:ph sz="quarter" idx="1"/>
          </p:nvPr>
        </p:nvSpPr>
        <p:spPr>
          <a:xfrm>
            <a:off x="457200" y="1219200"/>
            <a:ext cx="8229600" cy="852478"/>
          </a:xfrm>
        </p:spPr>
        <p:txBody>
          <a:bodyPr>
            <a:normAutofit fontScale="92500" lnSpcReduction="10000"/>
          </a:bodyPr>
          <a:lstStyle/>
          <a:p>
            <a:endParaRPr lang="en-CA" dirty="0" smtClean="0"/>
          </a:p>
          <a:p>
            <a:r>
              <a:rPr lang="en-US" dirty="0" smtClean="0"/>
              <a:t>Noise injection</a:t>
            </a:r>
            <a:r>
              <a:rPr lang="en-CA" dirty="0" smtClean="0"/>
              <a:t>:</a:t>
            </a:r>
          </a:p>
        </p:txBody>
      </p:sp>
      <p:sp>
        <p:nvSpPr>
          <p:cNvPr id="34817" name="Rectangle 1"/>
          <p:cNvSpPr>
            <a:spLocks noChangeArrowheads="1"/>
          </p:cNvSpPr>
          <p:nvPr/>
        </p:nvSpPr>
        <p:spPr bwMode="auto">
          <a:xfrm>
            <a:off x="1500166" y="4214818"/>
            <a:ext cx="7429552" cy="2246769"/>
          </a:xfrm>
          <a:prstGeom prst="rect">
            <a:avLst/>
          </a:prstGeom>
          <a:solidFill>
            <a:schemeClr val="bg1"/>
          </a:solidFill>
          <a:ln w="317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SimSun" pitchFamily="2" charset="-122"/>
                <a:cs typeface="Arial" pitchFamily="34" charset="0"/>
              </a:rPr>
              <a:t>Every aspect in a database solution responsible for the system of agent toolkit integrates call familiar with the languages in the GUI. Command center training and evaluation programs will be developed to ensure that individuals charged with the preparation and transmission of emergency action messages are qualified in this task. These networks and algorithms draw concept to function by the EBML.</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a:t>
            </a:r>
            <a:endParaRPr lang="en-US" i="1" dirty="0"/>
          </a:p>
        </p:txBody>
      </p:sp>
      <p:sp>
        <p:nvSpPr>
          <p:cNvPr id="6" name="Rectangle 1"/>
          <p:cNvSpPr>
            <a:spLocks noChangeArrowheads="1"/>
          </p:cNvSpPr>
          <p:nvPr/>
        </p:nvSpPr>
        <p:spPr bwMode="auto">
          <a:xfrm>
            <a:off x="714348" y="1214422"/>
            <a:ext cx="5572164" cy="1754326"/>
          </a:xfrm>
          <a:prstGeom prst="rect">
            <a:avLst/>
          </a:prstGeom>
          <a:solidFill>
            <a:schemeClr val="bg1"/>
          </a:solidFill>
          <a:ln w="317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dirty="0" smtClean="0">
                <a:latin typeface="Cambria" pitchFamily="18" charset="0"/>
                <a:ea typeface="SimSun" pitchFamily="2" charset="-122"/>
                <a:cs typeface="Arial" pitchFamily="34" charset="0"/>
              </a:rPr>
              <a:t>(U) Command center training and evaluation programs will be developed to ensure that individuals charged with the preparation and transmission of emergency action messages are qualified in this task (/U). (S) These individuals and programs are subject to review by the OJCS (/S). </a:t>
            </a:r>
          </a:p>
        </p:txBody>
      </p:sp>
      <p:sp>
        <p:nvSpPr>
          <p:cNvPr id="10" name="Content Placeholder 4"/>
          <p:cNvSpPr txBox="1">
            <a:spLocks/>
          </p:cNvSpPr>
          <p:nvPr/>
        </p:nvSpPr>
        <p:spPr>
          <a:xfrm>
            <a:off x="571472" y="3071810"/>
            <a:ext cx="4429156" cy="12992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US"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=Word</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Nouns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Verbs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Abbreviations</a:t>
            </a:r>
            <a:r>
              <a:rPr kumimoji="0" lang="fr-CA" b="0" i="1" u="none" strike="noStrike" kern="1200" cap="none" spc="0" normalizeH="0" baseline="0" noProof="0" dirty="0" smtClean="0">
                <a:ln>
                  <a:noFill/>
                </a:ln>
                <a:solidFill>
                  <a:schemeClr val="tx1"/>
                </a:solidFill>
                <a:effectLst/>
                <a:uLnTx/>
                <a:uFillTx/>
                <a:latin typeface="+mn-lt"/>
                <a:ea typeface="+mn-ea"/>
                <a:cs typeface="+mn-cs"/>
              </a:rPr>
              <a:t>, Dates), 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=(Update,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Monthly</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r>
              <a:rPr kumimoji="0" lang="fr-CA" b="0" i="1" u="none" strike="noStrike" kern="1200" cap="none" spc="0" normalizeH="0" baseline="0" noProof="0" dirty="0" err="1" smtClean="0">
                <a:ln>
                  <a:noFill/>
                </a:ln>
                <a:solidFill>
                  <a:schemeClr val="tx1"/>
                </a:solidFill>
                <a:effectLst/>
                <a:uLnTx/>
                <a:uFillTx/>
                <a:latin typeface="+mn-lt"/>
                <a:ea typeface="+mn-ea"/>
                <a:cs typeface="+mn-cs"/>
              </a:rPr>
              <a:t>Nouns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Verbs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Abbreviations</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
          <p:cNvSpPr>
            <a:spLocks noChangeArrowheads="1"/>
          </p:cNvSpPr>
          <p:nvPr/>
        </p:nvSpPr>
        <p:spPr bwMode="auto">
          <a:xfrm>
            <a:off x="3071802" y="4540947"/>
            <a:ext cx="5572164" cy="2031325"/>
          </a:xfrm>
          <a:prstGeom prst="rect">
            <a:avLst/>
          </a:prstGeom>
          <a:solidFill>
            <a:schemeClr val="bg1"/>
          </a:solidFill>
          <a:ln w="3175">
            <a:solidFill>
              <a:schemeClr val="tx1"/>
            </a:solidFill>
            <a:prstDash val="sysDash"/>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dirty="0" smtClean="0">
                <a:latin typeface="Cambria" pitchFamily="18" charset="0"/>
                <a:ea typeface="SimSun" pitchFamily="2" charset="-122"/>
                <a:cs typeface="Arial" pitchFamily="34" charset="0"/>
              </a:rPr>
              <a:t>Command center training and evaluation programs will be developed to ensure that individuals charged with the preparation and transmission of emergency action messages are qualified in this task. These </a:t>
            </a:r>
            <a:r>
              <a:rPr lang="en-US" dirty="0" err="1" smtClean="0">
                <a:solidFill>
                  <a:schemeClr val="bg1">
                    <a:lumMod val="75000"/>
                  </a:schemeClr>
                </a:solidFill>
                <a:latin typeface="Cambria" pitchFamily="18" charset="0"/>
                <a:ea typeface="SimSun" pitchFamily="2" charset="-122"/>
                <a:cs typeface="Arial" pitchFamily="34" charset="0"/>
              </a:rPr>
              <a:t>2F08A829</a:t>
            </a:r>
            <a:r>
              <a:rPr lang="en-US" dirty="0" smtClean="0">
                <a:latin typeface="Cambria" pitchFamily="18" charset="0"/>
                <a:ea typeface="SimSun" pitchFamily="2" charset="-122"/>
                <a:cs typeface="Arial" pitchFamily="34" charset="0"/>
              </a:rPr>
              <a:t> and </a:t>
            </a:r>
            <a:r>
              <a:rPr lang="en-US" dirty="0" err="1" smtClean="0">
                <a:solidFill>
                  <a:schemeClr val="bg1">
                    <a:lumMod val="75000"/>
                  </a:schemeClr>
                </a:solidFill>
                <a:latin typeface="Cambria" pitchFamily="18" charset="0"/>
                <a:ea typeface="SimSun" pitchFamily="2" charset="-122"/>
                <a:cs typeface="Arial" pitchFamily="34" charset="0"/>
              </a:rPr>
              <a:t>2355EA66</a:t>
            </a:r>
            <a:r>
              <a:rPr lang="en-US" dirty="0" smtClean="0">
                <a:latin typeface="Cambria" pitchFamily="18" charset="0"/>
                <a:ea typeface="SimSun" pitchFamily="2" charset="-122"/>
                <a:cs typeface="Arial" pitchFamily="34" charset="0"/>
              </a:rPr>
              <a:t> </a:t>
            </a:r>
            <a:r>
              <a:rPr lang="en-US" dirty="0" err="1" smtClean="0">
                <a:solidFill>
                  <a:schemeClr val="bg1">
                    <a:lumMod val="75000"/>
                  </a:schemeClr>
                </a:solidFill>
                <a:latin typeface="Cambria" pitchFamily="18" charset="0"/>
                <a:ea typeface="SimSun" pitchFamily="2" charset="-122"/>
                <a:cs typeface="Arial" pitchFamily="34" charset="0"/>
              </a:rPr>
              <a:t>2435F450</a:t>
            </a:r>
            <a:r>
              <a:rPr lang="en-US" dirty="0" smtClean="0">
                <a:latin typeface="Cambria" pitchFamily="18" charset="0"/>
                <a:ea typeface="SimSun" pitchFamily="2" charset="-122"/>
                <a:cs typeface="Arial" pitchFamily="34" charset="0"/>
              </a:rPr>
              <a:t> </a:t>
            </a:r>
            <a:r>
              <a:rPr lang="en-US" dirty="0" err="1" smtClean="0">
                <a:solidFill>
                  <a:schemeClr val="bg1">
                    <a:lumMod val="75000"/>
                  </a:schemeClr>
                </a:solidFill>
                <a:latin typeface="Cambria" pitchFamily="18" charset="0"/>
                <a:ea typeface="SimSun" pitchFamily="2" charset="-122"/>
                <a:cs typeface="Arial" pitchFamily="34" charset="0"/>
              </a:rPr>
              <a:t>3D502CE9</a:t>
            </a:r>
            <a:r>
              <a:rPr lang="en-US" dirty="0" smtClean="0">
                <a:latin typeface="Cambria" pitchFamily="18" charset="0"/>
                <a:ea typeface="SimSun" pitchFamily="2" charset="-122"/>
                <a:cs typeface="Arial" pitchFamily="34" charset="0"/>
              </a:rPr>
              <a:t> to </a:t>
            </a:r>
            <a:r>
              <a:rPr lang="en-US" dirty="0" err="1" smtClean="0">
                <a:solidFill>
                  <a:schemeClr val="bg1">
                    <a:lumMod val="75000"/>
                  </a:schemeClr>
                </a:solidFill>
                <a:latin typeface="Cambria" pitchFamily="18" charset="0"/>
                <a:ea typeface="SimSun" pitchFamily="2" charset="-122"/>
                <a:cs typeface="Arial" pitchFamily="34" charset="0"/>
              </a:rPr>
              <a:t>324AF563</a:t>
            </a:r>
            <a:r>
              <a:rPr lang="en-US" dirty="0" smtClean="0">
                <a:latin typeface="Cambria" pitchFamily="18" charset="0"/>
                <a:ea typeface="SimSun" pitchFamily="2" charset="-122"/>
                <a:cs typeface="Arial" pitchFamily="34" charset="0"/>
              </a:rPr>
              <a:t> by the </a:t>
            </a:r>
            <a:r>
              <a:rPr lang="en-US" dirty="0" err="1" smtClean="0">
                <a:solidFill>
                  <a:schemeClr val="bg1">
                    <a:lumMod val="75000"/>
                  </a:schemeClr>
                </a:solidFill>
                <a:latin typeface="Cambria" pitchFamily="18" charset="0"/>
                <a:ea typeface="SimSun" pitchFamily="2" charset="-122"/>
                <a:cs typeface="Arial" pitchFamily="34" charset="0"/>
              </a:rPr>
              <a:t>25466F31</a:t>
            </a:r>
            <a:r>
              <a:rPr lang="en-US" dirty="0" smtClean="0">
                <a:latin typeface="Cambria" pitchFamily="18" charset="0"/>
                <a:ea typeface="SimSun" pitchFamily="2" charset="-122"/>
                <a:cs typeface="Arial" pitchFamily="34" charset="0"/>
              </a:rPr>
              <a:t>. </a:t>
            </a:r>
          </a:p>
          <a:p>
            <a:pPr lvl="0" algn="justLow" fontAlgn="base">
              <a:spcBef>
                <a:spcPct val="0"/>
              </a:spcBef>
              <a:spcAft>
                <a:spcPct val="0"/>
              </a:spcAft>
            </a:pPr>
            <a:endParaRPr lang="en-US" dirty="0" smtClean="0">
              <a:latin typeface="Cambria" pitchFamily="18" charset="0"/>
              <a:ea typeface="SimSun" pitchFamily="2" charset="-122"/>
              <a:cs typeface="Arial" pitchFamily="34" charset="0"/>
            </a:endParaRPr>
          </a:p>
        </p:txBody>
      </p:sp>
      <p:sp>
        <p:nvSpPr>
          <p:cNvPr id="12" name="Content Placeholder 4"/>
          <p:cNvSpPr txBox="1">
            <a:spLocks/>
          </p:cNvSpPr>
          <p:nvPr/>
        </p:nvSpPr>
        <p:spPr>
          <a:xfrm>
            <a:off x="4500562" y="4214818"/>
            <a:ext cx="4429156" cy="50006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en-US" b="0" i="1" u="none" strike="noStrike" kern="1200" cap="none" spc="0" normalizeH="0" baseline="0" noProof="0" dirty="0" smtClean="0">
                <a:ln>
                  <a:noFill/>
                </a:ln>
                <a:solidFill>
                  <a:schemeClr val="tx1"/>
                </a:solidFill>
                <a:effectLst/>
                <a:uLnTx/>
                <a:uFillTx/>
                <a:latin typeface="+mn-lt"/>
                <a:ea typeface="+mn-ea"/>
                <a:cs typeface="+mn-cs"/>
              </a:rPr>
              <a:t>Form of data received by an authorized user</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a:t>
            </a:r>
            <a:endParaRPr lang="en-US" i="1" dirty="0"/>
          </a:p>
        </p:txBody>
      </p:sp>
      <p:sp>
        <p:nvSpPr>
          <p:cNvPr id="6" name="Rectangle 1"/>
          <p:cNvSpPr>
            <a:spLocks noChangeArrowheads="1"/>
          </p:cNvSpPr>
          <p:nvPr/>
        </p:nvSpPr>
        <p:spPr bwMode="auto">
          <a:xfrm>
            <a:off x="642910" y="1214422"/>
            <a:ext cx="5572164" cy="1754326"/>
          </a:xfrm>
          <a:prstGeom prst="rect">
            <a:avLst/>
          </a:prstGeom>
          <a:solidFill>
            <a:schemeClr val="bg1"/>
          </a:solidFill>
          <a:ln w="317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dirty="0" smtClean="0">
                <a:latin typeface="Cambria" pitchFamily="18" charset="0"/>
                <a:ea typeface="SimSun" pitchFamily="2" charset="-122"/>
                <a:cs typeface="Arial" pitchFamily="34" charset="0"/>
              </a:rPr>
              <a:t>(U) Command center training and evaluation programs will be developed to ensure that individuals charged with the preparation and transmission of emergency action messages are qualified in this task (/U). (S) These individuals and programs are subject to review by the OJCS (/S). </a:t>
            </a:r>
          </a:p>
        </p:txBody>
      </p:sp>
      <p:sp>
        <p:nvSpPr>
          <p:cNvPr id="10" name="Content Placeholder 4"/>
          <p:cNvSpPr txBox="1">
            <a:spLocks/>
          </p:cNvSpPr>
          <p:nvPr/>
        </p:nvSpPr>
        <p:spPr>
          <a:xfrm>
            <a:off x="571472" y="3071810"/>
            <a:ext cx="4429156" cy="12992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US"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=Word</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Nouns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Verbs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Abbreviations</a:t>
            </a:r>
            <a:r>
              <a:rPr kumimoji="0" lang="fr-CA" b="0" i="1" u="none" strike="noStrike" kern="1200" cap="none" spc="0" normalizeH="0" baseline="0" noProof="0" dirty="0" smtClean="0">
                <a:ln>
                  <a:noFill/>
                </a:ln>
                <a:solidFill>
                  <a:schemeClr val="tx1"/>
                </a:solidFill>
                <a:effectLst/>
                <a:uLnTx/>
                <a:uFillTx/>
                <a:latin typeface="+mn-lt"/>
                <a:ea typeface="+mn-ea"/>
                <a:cs typeface="+mn-cs"/>
              </a:rPr>
              <a:t>, Dates), 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=(Update,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Monthly</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b="0" i="1" u="none" strike="noStrike" kern="1200" cap="none" spc="0" normalizeH="0" baseline="0" noProof="0" dirty="0" smtClean="0">
                <a:ln>
                  <a:noFill/>
                </a:ln>
                <a:solidFill>
                  <a:schemeClr val="tx1"/>
                </a:solidFill>
                <a:effectLst/>
                <a:uLnTx/>
                <a:uFillTx/>
                <a:latin typeface="+mn-lt"/>
                <a:ea typeface="+mn-ea"/>
                <a:cs typeface="+mn-cs"/>
              </a:rPr>
              <a:t>T</a:t>
            </a:r>
            <a:r>
              <a:rPr kumimoji="0" lang="en-CA" b="0" i="1"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r>
              <a:rPr kumimoji="0" lang="fr-CA" b="0" i="1" u="none" strike="noStrike" kern="1200" cap="none" spc="0" normalizeH="0" baseline="0" noProof="0" dirty="0" err="1" smtClean="0">
                <a:ln>
                  <a:noFill/>
                </a:ln>
                <a:solidFill>
                  <a:schemeClr val="tx1"/>
                </a:solidFill>
                <a:effectLst/>
                <a:uLnTx/>
                <a:uFillTx/>
                <a:latin typeface="+mn-lt"/>
                <a:ea typeface="+mn-ea"/>
                <a:cs typeface="+mn-cs"/>
              </a:rPr>
              <a:t>Nouns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Verbs</a:t>
            </a:r>
            <a:r>
              <a:rPr kumimoji="0" lang="fr-CA" b="0" i="1" u="none" strike="noStrike" kern="1200" cap="none" spc="0" normalizeH="0" baseline="0" noProof="0" dirty="0" smtClean="0">
                <a:ln>
                  <a:noFill/>
                </a:ln>
                <a:solidFill>
                  <a:schemeClr val="tx1"/>
                </a:solidFill>
                <a:effectLst/>
                <a:uLnTx/>
                <a:uFillTx/>
                <a:latin typeface="+mn-lt"/>
                <a:ea typeface="+mn-ea"/>
                <a:cs typeface="+mn-cs"/>
              </a:rPr>
              <a:t>, </a:t>
            </a:r>
            <a:r>
              <a:rPr kumimoji="0" lang="fr-CA" b="0" i="1" u="none" strike="noStrike" kern="1200" cap="none" spc="0" normalizeH="0" baseline="0" noProof="0" dirty="0" err="1" smtClean="0">
                <a:ln>
                  <a:noFill/>
                </a:ln>
                <a:solidFill>
                  <a:schemeClr val="tx1"/>
                </a:solidFill>
                <a:effectLst/>
                <a:uLnTx/>
                <a:uFillTx/>
                <a:latin typeface="+mn-lt"/>
                <a:ea typeface="+mn-ea"/>
                <a:cs typeface="+mn-cs"/>
              </a:rPr>
              <a:t>Abbreviations</a:t>
            </a:r>
            <a:r>
              <a:rPr kumimoji="0" lang="fr-CA" b="0" i="1" u="none" strike="noStrike" kern="1200" cap="none" spc="0" normalizeH="0" baseline="0" noProof="0" dirty="0" smtClean="0">
                <a:ln>
                  <a:noFill/>
                </a:ln>
                <a:solidFill>
                  <a:schemeClr val="tx1"/>
                </a:solidFill>
                <a:effectLst/>
                <a:uLnTx/>
                <a:uFillTx/>
                <a:latin typeface="+mn-lt"/>
                <a:ea typeface="+mn-ea"/>
                <a:cs typeface="+mn-cs"/>
              </a:rPr>
              <a: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
          <p:cNvSpPr>
            <a:spLocks noChangeArrowheads="1"/>
          </p:cNvSpPr>
          <p:nvPr/>
        </p:nvSpPr>
        <p:spPr bwMode="auto">
          <a:xfrm>
            <a:off x="3071802" y="4540947"/>
            <a:ext cx="5572164" cy="2031325"/>
          </a:xfrm>
          <a:prstGeom prst="rect">
            <a:avLst/>
          </a:prstGeom>
          <a:solidFill>
            <a:schemeClr val="bg1"/>
          </a:solidFill>
          <a:ln w="317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r>
              <a:rPr lang="en-US" dirty="0" smtClean="0">
                <a:latin typeface="Cambria" pitchFamily="18" charset="0"/>
                <a:ea typeface="SimSun" pitchFamily="2" charset="-122"/>
                <a:cs typeface="Arial" pitchFamily="34" charset="0"/>
              </a:rPr>
              <a:t>Command center training and evaluation programs will be developed to ensure that individuals charged with the preparation and transmission of emergency action messages are qualified in this task. These networks and algorithms draw concept to function by the </a:t>
            </a:r>
            <a:r>
              <a:rPr lang="en-US" dirty="0" err="1" smtClean="0">
                <a:latin typeface="Cambria" pitchFamily="18" charset="0"/>
                <a:ea typeface="SimSun" pitchFamily="2" charset="-122"/>
                <a:cs typeface="Arial" pitchFamily="34" charset="0"/>
              </a:rPr>
              <a:t>EBML</a:t>
            </a:r>
            <a:r>
              <a:rPr lang="en-US" dirty="0" smtClean="0">
                <a:latin typeface="Cambria" pitchFamily="18" charset="0"/>
                <a:ea typeface="SimSun" pitchFamily="2" charset="-122"/>
                <a:cs typeface="Arial" pitchFamily="34" charset="0"/>
              </a:rPr>
              <a:t>.</a:t>
            </a:r>
          </a:p>
          <a:p>
            <a:pPr lvl="0" algn="justLow" fontAlgn="base">
              <a:spcBef>
                <a:spcPct val="0"/>
              </a:spcBef>
              <a:spcAft>
                <a:spcPct val="0"/>
              </a:spcAft>
            </a:pPr>
            <a:endParaRPr lang="en-US" dirty="0" smtClean="0">
              <a:latin typeface="Cambria" pitchFamily="18" charset="0"/>
              <a:ea typeface="SimSun" pitchFamily="2" charset="-122"/>
              <a:cs typeface="Arial" pitchFamily="34" charset="0"/>
            </a:endParaRPr>
          </a:p>
        </p:txBody>
      </p:sp>
      <p:sp>
        <p:nvSpPr>
          <p:cNvPr id="7" name="Content Placeholder 4"/>
          <p:cNvSpPr txBox="1">
            <a:spLocks/>
          </p:cNvSpPr>
          <p:nvPr/>
        </p:nvSpPr>
        <p:spPr>
          <a:xfrm>
            <a:off x="4500562" y="4214818"/>
            <a:ext cx="4429156" cy="50006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en-US" b="0" i="1" u="none" strike="noStrike" kern="1200" cap="none" spc="0" normalizeH="0" baseline="0" noProof="0" dirty="0" smtClean="0">
                <a:ln>
                  <a:noFill/>
                </a:ln>
                <a:solidFill>
                  <a:schemeClr val="tx1"/>
                </a:solidFill>
                <a:effectLst/>
                <a:uLnTx/>
                <a:uFillTx/>
                <a:latin typeface="+mn-lt"/>
                <a:ea typeface="+mn-ea"/>
                <a:cs typeface="+mn-cs"/>
              </a:rPr>
              <a:t>Real data received by a</a:t>
            </a:r>
            <a:r>
              <a:rPr kumimoji="0" lang="en-US" b="0" i="1" u="none" strike="noStrike" kern="1200" cap="none" spc="0" normalizeH="0" noProof="0" dirty="0" smtClean="0">
                <a:ln>
                  <a:noFill/>
                </a:ln>
                <a:solidFill>
                  <a:schemeClr val="tx1"/>
                </a:solidFill>
                <a:effectLst/>
                <a:uLnTx/>
                <a:uFillTx/>
                <a:latin typeface="+mn-lt"/>
                <a:ea typeface="+mn-ea"/>
                <a:cs typeface="+mn-cs"/>
              </a:rPr>
              <a:t> non-</a:t>
            </a:r>
            <a:r>
              <a:rPr kumimoji="0" lang="en-US" b="0" i="1" u="none" strike="noStrike" kern="1200" cap="none" spc="0" normalizeH="0" baseline="0" noProof="0" dirty="0" smtClean="0">
                <a:ln>
                  <a:noFill/>
                </a:ln>
                <a:solidFill>
                  <a:schemeClr val="tx1"/>
                </a:solidFill>
                <a:effectLst/>
                <a:uLnTx/>
                <a:uFillTx/>
                <a:latin typeface="+mn-lt"/>
                <a:ea typeface="+mn-ea"/>
                <a:cs typeface="+mn-cs"/>
              </a:rPr>
              <a:t>authorized user</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and future work</a:t>
            </a:r>
            <a:endParaRPr lang="en-US" i="1" dirty="0"/>
          </a:p>
        </p:txBody>
      </p:sp>
      <p:sp>
        <p:nvSpPr>
          <p:cNvPr id="4" name="Content Placeholder 3"/>
          <p:cNvSpPr>
            <a:spLocks noGrp="1"/>
          </p:cNvSpPr>
          <p:nvPr>
            <p:ph sz="quarter" idx="1"/>
          </p:nvPr>
        </p:nvSpPr>
        <p:spPr>
          <a:xfrm>
            <a:off x="714348" y="1214422"/>
            <a:ext cx="7972452" cy="4942538"/>
          </a:xfrm>
        </p:spPr>
        <p:txBody>
          <a:bodyPr/>
          <a:lstStyle/>
          <a:p>
            <a:endParaRPr lang="en-US" dirty="0" smtClean="0"/>
          </a:p>
          <a:p>
            <a:endParaRPr lang="en-US" dirty="0" smtClean="0"/>
          </a:p>
          <a:p>
            <a:r>
              <a:rPr lang="en-US" i="1" dirty="0" smtClean="0"/>
              <a:t>The achievement :  </a:t>
            </a:r>
            <a:r>
              <a:rPr lang="en-US" dirty="0" smtClean="0"/>
              <a:t>Text based GBFC model </a:t>
            </a:r>
          </a:p>
          <a:p>
            <a:r>
              <a:rPr lang="en-US" i="1" dirty="0" smtClean="0"/>
              <a:t>The next step : </a:t>
            </a:r>
            <a:r>
              <a:rPr lang="en-US" dirty="0" smtClean="0"/>
              <a:t>Mathematical model</a:t>
            </a:r>
          </a:p>
          <a:p>
            <a:r>
              <a:rPr lang="en-CA" i="1" dirty="0" smtClean="0"/>
              <a:t>The goal : </a:t>
            </a:r>
            <a:r>
              <a:rPr lang="en-CA" dirty="0" smtClean="0"/>
              <a:t>Generalized model </a:t>
            </a:r>
            <a:r>
              <a:rPr lang="en-US" i="1" dirty="0" smtClean="0"/>
              <a:t>(images and other media)</a:t>
            </a:r>
          </a:p>
          <a:p>
            <a:r>
              <a:rPr lang="en-CA" i="1" dirty="0" smtClean="0"/>
              <a:t>The implementation : </a:t>
            </a:r>
            <a:r>
              <a:rPr lang="en-CA" dirty="0" smtClean="0"/>
              <a:t>Demonstration prototype</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What was my address and phone number in 1997? </a:t>
            </a:r>
          </a:p>
          <a:p>
            <a:r>
              <a:rPr lang="en-US" dirty="0" smtClean="0"/>
              <a:t>Hard to recall without mistakes!</a:t>
            </a:r>
          </a:p>
          <a:p>
            <a:r>
              <a:rPr lang="en-US" dirty="0" smtClean="0"/>
              <a:t>Found it on a website that also provided more recent addresses, my age, my email, some possible relatives  and other private information … !</a:t>
            </a:r>
          </a:p>
          <a:p>
            <a:r>
              <a:rPr lang="en-US" dirty="0" smtClean="0"/>
              <a:t>How did that site get my information?</a:t>
            </a:r>
          </a:p>
          <a:p>
            <a:pPr>
              <a:buNone/>
            </a:pPr>
            <a:r>
              <a:rPr lang="en-US" dirty="0" smtClean="0"/>
              <a:t>      ….</a:t>
            </a:r>
          </a:p>
          <a:p>
            <a:r>
              <a:rPr lang="en-US" i="1" dirty="0" smtClean="0"/>
              <a:t>Scary!! </a:t>
            </a:r>
            <a:r>
              <a:rPr lang="en-US" dirty="0" smtClean="0"/>
              <a:t>The apps on a mobile phone may have access to much more confidential data and are connected to the Internet all time … </a:t>
            </a:r>
            <a:endParaRPr lang="en-U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flow and Flow control</a:t>
            </a:r>
          </a:p>
        </p:txBody>
      </p:sp>
      <p:pic>
        <p:nvPicPr>
          <p:cNvPr id="3075" name="Picture 3"/>
          <p:cNvPicPr>
            <a:picLocks noChangeAspect="1" noChangeArrowheads="1"/>
          </p:cNvPicPr>
          <p:nvPr/>
        </p:nvPicPr>
        <p:blipFill>
          <a:blip r:embed="rId2" cstate="print"/>
          <a:srcRect/>
          <a:stretch>
            <a:fillRect/>
          </a:stretch>
        </p:blipFill>
        <p:spPr bwMode="auto">
          <a:xfrm>
            <a:off x="1000100" y="2543531"/>
            <a:ext cx="7095239" cy="2742857"/>
          </a:xfrm>
          <a:prstGeom prst="rect">
            <a:avLst/>
          </a:prstGeom>
          <a:noFill/>
          <a:ln w="9525">
            <a:noFill/>
            <a:miter lim="800000"/>
            <a:headEnd/>
            <a:tailEnd/>
          </a:ln>
        </p:spPr>
      </p:pic>
      <p:sp>
        <p:nvSpPr>
          <p:cNvPr id="6" name="TextBox 5"/>
          <p:cNvSpPr txBox="1"/>
          <p:nvPr/>
        </p:nvSpPr>
        <p:spPr>
          <a:xfrm>
            <a:off x="785786" y="1714488"/>
            <a:ext cx="3839449" cy="492443"/>
          </a:xfrm>
          <a:prstGeom prst="rect">
            <a:avLst/>
          </a:prstGeom>
          <a:noFill/>
        </p:spPr>
        <p:txBody>
          <a:bodyPr wrap="none" rtlCol="0">
            <a:spAutoFit/>
          </a:bodyPr>
          <a:lstStyle/>
          <a:p>
            <a:r>
              <a:rPr lang="en-US" sz="2600" dirty="0"/>
              <a:t>The flow …. </a:t>
            </a:r>
            <a:r>
              <a:rPr lang="en-US" sz="2600" dirty="0" smtClean="0"/>
              <a:t> The problem!</a:t>
            </a:r>
            <a:endParaRPr lang="en-US" sz="26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flow control challenges</a:t>
            </a:r>
          </a:p>
        </p:txBody>
      </p:sp>
      <p:sp>
        <p:nvSpPr>
          <p:cNvPr id="5" name="Content Placeholder 4"/>
          <p:cNvSpPr>
            <a:spLocks noGrp="1"/>
          </p:cNvSpPr>
          <p:nvPr>
            <p:ph sz="quarter" idx="1"/>
          </p:nvPr>
        </p:nvSpPr>
        <p:spPr/>
        <p:txBody>
          <a:bodyPr/>
          <a:lstStyle/>
          <a:p>
            <a:r>
              <a:rPr lang="en-US" i="1" dirty="0" smtClean="0">
                <a:solidFill>
                  <a:srgbClr val="0070C0"/>
                </a:solidFill>
              </a:rPr>
              <a:t>Fact: </a:t>
            </a:r>
            <a:r>
              <a:rPr lang="en-US" dirty="0" smtClean="0"/>
              <a:t>Too much Information … changing frequently </a:t>
            </a:r>
          </a:p>
          <a:p>
            <a:pPr lvl="1"/>
            <a:r>
              <a:rPr lang="en-US" i="1" dirty="0" smtClean="0">
                <a:solidFill>
                  <a:srgbClr val="0070C0"/>
                </a:solidFill>
              </a:rPr>
              <a:t>Challenge for : </a:t>
            </a:r>
            <a:r>
              <a:rPr lang="en-US" dirty="0" smtClean="0">
                <a:solidFill>
                  <a:srgbClr val="FF0000"/>
                </a:solidFill>
              </a:rPr>
              <a:t>Security Policy management</a:t>
            </a:r>
          </a:p>
          <a:p>
            <a:r>
              <a:rPr lang="en-US" dirty="0" smtClean="0"/>
              <a:t> </a:t>
            </a:r>
            <a:r>
              <a:rPr lang="en-US" i="1" dirty="0" smtClean="0">
                <a:solidFill>
                  <a:srgbClr val="0070C0"/>
                </a:solidFill>
              </a:rPr>
              <a:t>Fact: </a:t>
            </a:r>
            <a:r>
              <a:rPr lang="en-US" dirty="0" smtClean="0"/>
              <a:t>Too many  security domains</a:t>
            </a:r>
          </a:p>
          <a:p>
            <a:pPr lvl="1"/>
            <a:r>
              <a:rPr lang="en-US" i="1" dirty="0" smtClean="0">
                <a:solidFill>
                  <a:srgbClr val="0070C0"/>
                </a:solidFill>
              </a:rPr>
              <a:t>Challenge : </a:t>
            </a:r>
            <a:r>
              <a:rPr lang="en-US" dirty="0" smtClean="0">
                <a:solidFill>
                  <a:srgbClr val="FF0000"/>
                </a:solidFill>
              </a:rPr>
              <a:t>Information tracking</a:t>
            </a:r>
          </a:p>
          <a:p>
            <a:r>
              <a:rPr lang="en-US" i="1" dirty="0" smtClean="0">
                <a:solidFill>
                  <a:srgbClr val="0070C0"/>
                </a:solidFill>
              </a:rPr>
              <a:t>Fact: </a:t>
            </a:r>
            <a:r>
              <a:rPr lang="en-US" dirty="0" smtClean="0"/>
              <a:t>Too many objects and forms of flow</a:t>
            </a:r>
          </a:p>
          <a:p>
            <a:pPr lvl="1"/>
            <a:r>
              <a:rPr lang="en-US" i="1" dirty="0" smtClean="0">
                <a:solidFill>
                  <a:srgbClr val="0070C0"/>
                </a:solidFill>
              </a:rPr>
              <a:t>Challenge : </a:t>
            </a:r>
            <a:r>
              <a:rPr lang="en-US" dirty="0" smtClean="0">
                <a:solidFill>
                  <a:srgbClr val="FF0000"/>
                </a:solidFill>
              </a:rPr>
              <a:t>Real time flow control</a:t>
            </a:r>
          </a:p>
          <a:p>
            <a:r>
              <a:rPr lang="en-US" i="1" dirty="0" smtClean="0">
                <a:solidFill>
                  <a:srgbClr val="0070C0"/>
                </a:solidFill>
              </a:rPr>
              <a:t>Fact: </a:t>
            </a:r>
            <a:r>
              <a:rPr lang="en-US" dirty="0" smtClean="0"/>
              <a:t>Too much changing technologies</a:t>
            </a:r>
          </a:p>
          <a:p>
            <a:pPr lvl="1"/>
            <a:r>
              <a:rPr lang="en-US" i="1" dirty="0" smtClean="0">
                <a:solidFill>
                  <a:srgbClr val="0070C0"/>
                </a:solidFill>
              </a:rPr>
              <a:t>Challenge : </a:t>
            </a:r>
            <a:r>
              <a:rPr lang="en-US" dirty="0" smtClean="0">
                <a:solidFill>
                  <a:srgbClr val="FF0000"/>
                </a:solidFill>
              </a:rPr>
              <a:t>Upgrading and End to end security</a:t>
            </a:r>
          </a:p>
          <a:p>
            <a:r>
              <a:rPr lang="en-US" i="1" dirty="0" smtClean="0">
                <a:solidFill>
                  <a:srgbClr val="0070C0"/>
                </a:solidFill>
              </a:rPr>
              <a:t>Fact: </a:t>
            </a:r>
            <a:r>
              <a:rPr lang="en-US" dirty="0" smtClean="0"/>
              <a:t>Too many recipients</a:t>
            </a:r>
          </a:p>
          <a:p>
            <a:pPr lvl="1"/>
            <a:r>
              <a:rPr lang="en-US" i="1" dirty="0" smtClean="0">
                <a:solidFill>
                  <a:srgbClr val="0070C0"/>
                </a:solidFill>
              </a:rPr>
              <a:t>Challenge : </a:t>
            </a:r>
            <a:r>
              <a:rPr lang="en-CA" dirty="0" smtClean="0">
                <a:solidFill>
                  <a:srgbClr val="FF0000"/>
                </a:solidFill>
              </a:rPr>
              <a:t>Information usage control</a:t>
            </a:r>
            <a:endParaRPr lang="en-US" dirty="0" smtClean="0">
              <a:solidFill>
                <a:srgbClr val="FF0000"/>
              </a:solidFill>
            </a:endParaRP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models and Flow control </a:t>
            </a:r>
            <a:r>
              <a:rPr lang="en-US" sz="1800" i="1" dirty="0" smtClean="0"/>
              <a:t>(the limits)</a:t>
            </a:r>
            <a:endParaRPr lang="en-US" i="1" dirty="0" smtClean="0"/>
          </a:p>
        </p:txBody>
      </p:sp>
      <p:sp>
        <p:nvSpPr>
          <p:cNvPr id="5" name="Content Placeholder 4"/>
          <p:cNvSpPr>
            <a:spLocks noGrp="1"/>
          </p:cNvSpPr>
          <p:nvPr>
            <p:ph sz="quarter" idx="1"/>
          </p:nvPr>
        </p:nvSpPr>
        <p:spPr/>
        <p:txBody>
          <a:bodyPr/>
          <a:lstStyle/>
          <a:p>
            <a:endParaRPr lang="en-US" dirty="0" smtClean="0"/>
          </a:p>
          <a:p>
            <a:r>
              <a:rPr lang="en-US" dirty="0" smtClean="0"/>
              <a:t>Too permissive of the flow</a:t>
            </a:r>
          </a:p>
          <a:p>
            <a:pPr lvl="1"/>
            <a:r>
              <a:rPr lang="en-US" dirty="0" smtClean="0"/>
              <a:t>Permit undesirable flows that compromise confidentiality</a:t>
            </a:r>
          </a:p>
          <a:p>
            <a:r>
              <a:rPr lang="en-US" dirty="0" smtClean="0"/>
              <a:t>Too restrictive of the flow</a:t>
            </a:r>
          </a:p>
          <a:p>
            <a:pPr lvl="1"/>
            <a:r>
              <a:rPr lang="en-US" dirty="0" smtClean="0"/>
              <a:t>Prevent legitimate flow causing a problem of information availability</a:t>
            </a:r>
          </a:p>
          <a:p>
            <a:r>
              <a:rPr lang="en-US" dirty="0" smtClean="0"/>
              <a:t>Flow = Access  </a:t>
            </a:r>
          </a:p>
          <a:p>
            <a:pPr lvl="1"/>
            <a:r>
              <a:rPr lang="en-US" dirty="0" smtClean="0"/>
              <a:t>Consider access control mechanisms sufficient for flow control</a:t>
            </a:r>
          </a:p>
          <a:p>
            <a:r>
              <a:rPr lang="en-US" dirty="0" smtClean="0"/>
              <a:t>Manage security through securing  subjects and objects</a:t>
            </a:r>
          </a:p>
          <a:p>
            <a:pPr lvl="1"/>
            <a:r>
              <a:rPr lang="en-US" dirty="0" smtClean="0"/>
              <a:t>Secure data based on a secondary component rather than securing data itself.</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 computing</a:t>
            </a:r>
          </a:p>
        </p:txBody>
      </p:sp>
      <p:sp>
        <p:nvSpPr>
          <p:cNvPr id="5" name="Content Placeholder 4"/>
          <p:cNvSpPr>
            <a:spLocks noGrp="1"/>
          </p:cNvSpPr>
          <p:nvPr>
            <p:ph sz="quarter" idx="1"/>
          </p:nvPr>
        </p:nvSpPr>
        <p:spPr/>
        <p:txBody>
          <a:bodyPr/>
          <a:lstStyle/>
          <a:p>
            <a:endParaRPr lang="en-US" dirty="0" smtClean="0"/>
          </a:p>
          <a:p>
            <a:r>
              <a:rPr lang="en-CA" dirty="0" smtClean="0"/>
              <a:t>Introduced in  : 1997</a:t>
            </a:r>
          </a:p>
          <a:p>
            <a:r>
              <a:rPr lang="en-CA" dirty="0" smtClean="0"/>
              <a:t>Fundamental components :  Granules</a:t>
            </a:r>
          </a:p>
          <a:p>
            <a:r>
              <a:rPr lang="en-US" dirty="0" smtClean="0"/>
              <a:t>Forms of granules :  </a:t>
            </a:r>
            <a:r>
              <a:rPr lang="en-CA" dirty="0" smtClean="0"/>
              <a:t>subsets, classes, objects, clusters, and elements of a domain or universe</a:t>
            </a:r>
            <a:endParaRPr lang="en-US" dirty="0" smtClean="0"/>
          </a:p>
          <a:p>
            <a:r>
              <a:rPr lang="en-US" dirty="0" smtClean="0"/>
              <a:t>Example of granules : </a:t>
            </a:r>
          </a:p>
          <a:p>
            <a:pPr lvl="1"/>
            <a:r>
              <a:rPr lang="en-US" dirty="0" smtClean="0"/>
              <a:t>For an image file : forms, textures,  pixels,  etc.</a:t>
            </a:r>
          </a:p>
          <a:p>
            <a:pPr lvl="1"/>
            <a:r>
              <a:rPr lang="en-US" dirty="0" smtClean="0"/>
              <a:t>For a text document : Paragraphs, Sentences or Words</a:t>
            </a:r>
          </a:p>
          <a:p>
            <a:r>
              <a:rPr lang="en-US" dirty="0" smtClean="0"/>
              <a:t>Implementation : Database management systems</a:t>
            </a: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i="1" dirty="0"/>
          </a:p>
        </p:txBody>
      </p:sp>
      <p:sp>
        <p:nvSpPr>
          <p:cNvPr id="5" name="Content Placeholder 4"/>
          <p:cNvSpPr>
            <a:spLocks noGrp="1"/>
          </p:cNvSpPr>
          <p:nvPr>
            <p:ph sz="quarter" idx="1"/>
          </p:nvPr>
        </p:nvSpPr>
        <p:spPr/>
        <p:txBody>
          <a:bodyPr/>
          <a:lstStyle/>
          <a:p>
            <a:endParaRPr lang="en-US" dirty="0" smtClean="0"/>
          </a:p>
          <a:p>
            <a:r>
              <a:rPr lang="en-US" i="1" dirty="0" smtClean="0"/>
              <a:t>Goal : </a:t>
            </a:r>
            <a:r>
              <a:rPr lang="en-CA" dirty="0" smtClean="0"/>
              <a:t>Enforce flow control and prevent information leakage</a:t>
            </a:r>
          </a:p>
          <a:p>
            <a:r>
              <a:rPr lang="en-CA" i="1" dirty="0" smtClean="0"/>
              <a:t>Core Component : </a:t>
            </a:r>
            <a:r>
              <a:rPr lang="en-CA" dirty="0" smtClean="0"/>
              <a:t>Access Control Engine (ACE)</a:t>
            </a:r>
          </a:p>
          <a:p>
            <a:r>
              <a:rPr lang="en-CA" dirty="0" smtClean="0"/>
              <a:t> </a:t>
            </a:r>
            <a:r>
              <a:rPr lang="en-CA" i="1" dirty="0" smtClean="0"/>
              <a:t>Base Implementation criteria :</a:t>
            </a:r>
          </a:p>
          <a:p>
            <a:pPr lvl="1"/>
            <a:r>
              <a:rPr lang="en-CA" dirty="0" smtClean="0"/>
              <a:t>Granularity (Granularity Level )</a:t>
            </a:r>
          </a:p>
          <a:p>
            <a:pPr lvl="1"/>
            <a:r>
              <a:rPr lang="en-CA" dirty="0" smtClean="0"/>
              <a:t>Flow restriction (VFA, Refresh rate)</a:t>
            </a:r>
          </a:p>
          <a:p>
            <a:pPr lvl="1"/>
            <a:r>
              <a:rPr lang="en-CA" dirty="0" smtClean="0"/>
              <a:t>Availability (References and Noise)</a:t>
            </a:r>
          </a:p>
          <a:p>
            <a:pPr lvl="1"/>
            <a:endParaRPr lang="en-US" dirty="0" smtClean="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Granularity Based Flow Control </a:t>
            </a:r>
            <a:r>
              <a:rPr lang="en-US" sz="2000" i="1" dirty="0" smtClean="0"/>
              <a:t>(the model)</a:t>
            </a:r>
            <a:endParaRPr lang="en-US" dirty="0" smtClean="0"/>
          </a:p>
        </p:txBody>
      </p:sp>
      <p:pic>
        <p:nvPicPr>
          <p:cNvPr id="9" name="Picture 8" descr="GBFC-process-2.png"/>
          <p:cNvPicPr>
            <a:picLocks noChangeAspect="1"/>
          </p:cNvPicPr>
          <p:nvPr/>
        </p:nvPicPr>
        <p:blipFill>
          <a:blip r:embed="rId2" cstate="print"/>
          <a:stretch>
            <a:fillRect/>
          </a:stretch>
        </p:blipFill>
        <p:spPr>
          <a:xfrm>
            <a:off x="2857488" y="1142984"/>
            <a:ext cx="5532120" cy="5417820"/>
          </a:xfrm>
          <a:prstGeom prst="rect">
            <a:avLst/>
          </a:prstGeom>
        </p:spPr>
      </p:pic>
      <p:sp>
        <p:nvSpPr>
          <p:cNvPr id="11" name="Oval 10"/>
          <p:cNvSpPr/>
          <p:nvPr/>
        </p:nvSpPr>
        <p:spPr>
          <a:xfrm flipH="1">
            <a:off x="6215074" y="4572008"/>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1</a:t>
            </a:r>
            <a:endParaRPr lang="en-US" dirty="0"/>
          </a:p>
        </p:txBody>
      </p:sp>
      <p:sp>
        <p:nvSpPr>
          <p:cNvPr id="13" name="Oval 12"/>
          <p:cNvSpPr/>
          <p:nvPr/>
        </p:nvSpPr>
        <p:spPr>
          <a:xfrm flipH="1">
            <a:off x="6429388" y="3571876"/>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a:t>
            </a:r>
            <a:endParaRPr lang="en-US" dirty="0"/>
          </a:p>
        </p:txBody>
      </p:sp>
      <p:sp>
        <p:nvSpPr>
          <p:cNvPr id="14" name="Oval 13"/>
          <p:cNvSpPr/>
          <p:nvPr/>
        </p:nvSpPr>
        <p:spPr>
          <a:xfrm flipH="1">
            <a:off x="6143636" y="2357430"/>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3</a:t>
            </a:r>
            <a:endParaRPr lang="en-US" dirty="0"/>
          </a:p>
        </p:txBody>
      </p:sp>
      <p:sp>
        <p:nvSpPr>
          <p:cNvPr id="15" name="Oval 14"/>
          <p:cNvSpPr/>
          <p:nvPr/>
        </p:nvSpPr>
        <p:spPr>
          <a:xfrm flipH="1">
            <a:off x="4500562" y="3929066"/>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a:t>
            </a:r>
            <a:endParaRPr lang="en-US" dirty="0"/>
          </a:p>
        </p:txBody>
      </p:sp>
      <p:sp>
        <p:nvSpPr>
          <p:cNvPr id="16" name="Oval 15"/>
          <p:cNvSpPr/>
          <p:nvPr/>
        </p:nvSpPr>
        <p:spPr>
          <a:xfrm flipH="1">
            <a:off x="3071802" y="1928802"/>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5</a:t>
            </a:r>
            <a:endParaRPr lang="en-US" dirty="0"/>
          </a:p>
        </p:txBody>
      </p:sp>
      <p:sp>
        <p:nvSpPr>
          <p:cNvPr id="17" name="Oval 16"/>
          <p:cNvSpPr/>
          <p:nvPr/>
        </p:nvSpPr>
        <p:spPr>
          <a:xfrm flipH="1">
            <a:off x="3071802" y="4429132"/>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6</a:t>
            </a:r>
            <a:endParaRPr lang="en-US" dirty="0"/>
          </a:p>
        </p:txBody>
      </p:sp>
      <p:sp>
        <p:nvSpPr>
          <p:cNvPr id="18" name="Oval 17"/>
          <p:cNvSpPr/>
          <p:nvPr/>
        </p:nvSpPr>
        <p:spPr>
          <a:xfrm flipH="1">
            <a:off x="4286248" y="5572140"/>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7</a:t>
            </a:r>
            <a:endParaRPr lang="en-US" dirty="0"/>
          </a:p>
        </p:txBody>
      </p:sp>
      <p:sp>
        <p:nvSpPr>
          <p:cNvPr id="19" name="Oval 18"/>
          <p:cNvSpPr/>
          <p:nvPr/>
        </p:nvSpPr>
        <p:spPr>
          <a:xfrm flipH="1">
            <a:off x="6357950" y="5786454"/>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9</a:t>
            </a:r>
            <a:endParaRPr lang="en-US" dirty="0"/>
          </a:p>
        </p:txBody>
      </p:sp>
      <p:sp>
        <p:nvSpPr>
          <p:cNvPr id="20" name="Oval 19"/>
          <p:cNvSpPr/>
          <p:nvPr/>
        </p:nvSpPr>
        <p:spPr>
          <a:xfrm flipH="1">
            <a:off x="7000892" y="4643446"/>
            <a:ext cx="357190" cy="3571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8</a:t>
            </a:r>
            <a:endParaRPr lang="en-US" dirty="0"/>
          </a:p>
        </p:txBody>
      </p:sp>
      <p:sp>
        <p:nvSpPr>
          <p:cNvPr id="22" name="TextBox 21"/>
          <p:cNvSpPr txBox="1"/>
          <p:nvPr/>
        </p:nvSpPr>
        <p:spPr>
          <a:xfrm>
            <a:off x="714348" y="1500174"/>
            <a:ext cx="2010230" cy="492443"/>
          </a:xfrm>
          <a:prstGeom prst="rect">
            <a:avLst/>
          </a:prstGeom>
          <a:noFill/>
        </p:spPr>
        <p:txBody>
          <a:bodyPr wrap="none" rtlCol="0">
            <a:spAutoFit/>
          </a:bodyPr>
          <a:lstStyle/>
          <a:p>
            <a:r>
              <a:rPr lang="en-US" sz="2600" dirty="0" smtClean="0"/>
              <a:t>The process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fade">
                                      <p:cBhvr>
                                        <p:cTn id="15" dur="2000"/>
                                        <p:tgtEl>
                                          <p:spTgt spid="1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000"/>
                                        <p:tgtEl>
                                          <p:spTgt spid="1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bg/>
                                          </p:spTgt>
                                        </p:tgtEl>
                                        <p:attrNameLst>
                                          <p:attrName>style.visibility</p:attrName>
                                        </p:attrNameLst>
                                      </p:cBhvr>
                                      <p:to>
                                        <p:strVal val="visible"/>
                                      </p:to>
                                    </p:set>
                                    <p:animEffect transition="in" filter="fade">
                                      <p:cBhvr>
                                        <p:cTn id="23" dur="2000"/>
                                        <p:tgtEl>
                                          <p:spTgt spid="1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2000"/>
                                        <p:tgtEl>
                                          <p:spTgt spid="1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bg/>
                                          </p:spTgt>
                                        </p:tgtEl>
                                        <p:attrNameLst>
                                          <p:attrName>style.visibility</p:attrName>
                                        </p:attrNameLst>
                                      </p:cBhvr>
                                      <p:to>
                                        <p:strVal val="visible"/>
                                      </p:to>
                                    </p:set>
                                    <p:animEffect transition="in" filter="fade">
                                      <p:cBhvr>
                                        <p:cTn id="31" dur="2000"/>
                                        <p:tgtEl>
                                          <p:spTgt spid="15">
                                            <p:bg/>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20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20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2000"/>
                                        <p:tgtEl>
                                          <p:spTgt spid="1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bg/>
                                          </p:spTgt>
                                        </p:tgtEl>
                                        <p:attrNameLst>
                                          <p:attrName>style.visibility</p:attrName>
                                        </p:attrNameLst>
                                      </p:cBhvr>
                                      <p:to>
                                        <p:strVal val="visible"/>
                                      </p:to>
                                    </p:set>
                                    <p:animEffect transition="in" filter="fade">
                                      <p:cBhvr>
                                        <p:cTn id="47" dur="2000"/>
                                        <p:tgtEl>
                                          <p:spTgt spid="1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20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bg/>
                                          </p:spTgt>
                                        </p:tgtEl>
                                        <p:attrNameLst>
                                          <p:attrName>style.visibility</p:attrName>
                                        </p:attrNameLst>
                                      </p:cBhvr>
                                      <p:to>
                                        <p:strVal val="visible"/>
                                      </p:to>
                                    </p:set>
                                    <p:animEffect transition="in" filter="fade">
                                      <p:cBhvr>
                                        <p:cTn id="55" dur="2000"/>
                                        <p:tgtEl>
                                          <p:spTgt spid="1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fade">
                                      <p:cBhvr>
                                        <p:cTn id="60" dur="2000"/>
                                        <p:tgtEl>
                                          <p:spTgt spid="1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bg/>
                                          </p:spTgt>
                                        </p:tgtEl>
                                        <p:attrNameLst>
                                          <p:attrName>style.visibility</p:attrName>
                                        </p:attrNameLst>
                                      </p:cBhvr>
                                      <p:to>
                                        <p:strVal val="visible"/>
                                      </p:to>
                                    </p:set>
                                    <p:animEffect transition="in" filter="fade">
                                      <p:cBhvr>
                                        <p:cTn id="63" dur="2000"/>
                                        <p:tgtEl>
                                          <p:spTgt spid="20">
                                            <p:bg/>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Effect transition="in" filter="fade">
                                      <p:cBhvr>
                                        <p:cTn id="68" dur="2000"/>
                                        <p:tgtEl>
                                          <p:spTgt spid="20">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bg/>
                                          </p:spTgt>
                                        </p:tgtEl>
                                        <p:attrNameLst>
                                          <p:attrName>style.visibility</p:attrName>
                                        </p:attrNameLst>
                                      </p:cBhvr>
                                      <p:to>
                                        <p:strVal val="visible"/>
                                      </p:to>
                                    </p:set>
                                    <p:animEffect transition="in" filter="fade">
                                      <p:cBhvr>
                                        <p:cTn id="71" dur="2000"/>
                                        <p:tgtEl>
                                          <p:spTgt spid="19">
                                            <p:bg/>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build="p" animBg="1"/>
      <p:bldP spid="14" grpId="0" build="p" animBg="1"/>
      <p:bldP spid="15" grpId="0" build="p" animBg="1"/>
      <p:bldP spid="16" grpId="0" build="p" animBg="1"/>
      <p:bldP spid="17" grpId="0" build="p" animBg="1"/>
      <p:bldP spid="18" grpId="0" build="p" animBg="1"/>
      <p:bldP spid="19" grpId="0" build="p" animBg="1"/>
      <p:bldP spid="20"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1596</TotalTime>
  <Words>1618</Words>
  <Application>Microsoft Office PowerPoint</Application>
  <PresentationFormat>On-screen Show (4:3)</PresentationFormat>
  <Paragraphs>297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Granularity Based Flow Control</vt:lpstr>
      <vt:lpstr>Outline</vt:lpstr>
      <vt:lpstr>Introduction</vt:lpstr>
      <vt:lpstr>Information flow and Flow control</vt:lpstr>
      <vt:lpstr>Information flow control challenges</vt:lpstr>
      <vt:lpstr>Security models and Flow control (the limits)</vt:lpstr>
      <vt:lpstr>Granular computing</vt:lpstr>
      <vt:lpstr>Granularity Based Flow Control (the model)</vt:lpstr>
      <vt:lpstr>Granularity Based Flow Control (the model)</vt:lpstr>
      <vt:lpstr>Granularity Based Flow Control (the model)</vt:lpstr>
      <vt:lpstr>Granularity Based Flow Control (the model)</vt:lpstr>
      <vt:lpstr>Granularity Based Flow Control (the model)</vt:lpstr>
      <vt:lpstr>Granularity Based Flow Control (the model)</vt:lpstr>
      <vt:lpstr>Granularity Based Flow Control (the model)</vt:lpstr>
      <vt:lpstr>Granularity Based Flow Control (the model)</vt:lpstr>
      <vt:lpstr>Advantages of the GBFC model</vt:lpstr>
      <vt:lpstr>Advantages of the GBFC model</vt:lpstr>
      <vt:lpstr>Advantages of the GBFC model</vt:lpstr>
      <vt:lpstr>Advantages of the GBFC model</vt:lpstr>
      <vt:lpstr>Advantages of the GBFC model</vt:lpstr>
      <vt:lpstr>Advantages of the GBFC model</vt:lpstr>
      <vt:lpstr>Advantages of the GBFC model</vt:lpstr>
      <vt:lpstr>Implementation</vt:lpstr>
      <vt:lpstr>Implementation</vt:lpstr>
      <vt:lpstr>Conclusion and future work</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dc:creator>
  <cp:lastModifiedBy>Luigi Logrippo</cp:lastModifiedBy>
  <cp:revision>104</cp:revision>
  <dcterms:created xsi:type="dcterms:W3CDTF">2014-07-22T11:43:38Z</dcterms:created>
  <dcterms:modified xsi:type="dcterms:W3CDTF">2015-03-13T18:05:39Z</dcterms:modified>
</cp:coreProperties>
</file>