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2"/>
  </p:notesMasterIdLst>
  <p:handoutMasterIdLst>
    <p:handoutMasterId r:id="rId43"/>
  </p:handoutMasterIdLst>
  <p:sldIdLst>
    <p:sldId id="256" r:id="rId2"/>
    <p:sldId id="300" r:id="rId3"/>
    <p:sldId id="257" r:id="rId4"/>
    <p:sldId id="280" r:id="rId5"/>
    <p:sldId id="265" r:id="rId6"/>
    <p:sldId id="262" r:id="rId7"/>
    <p:sldId id="260" r:id="rId8"/>
    <p:sldId id="258" r:id="rId9"/>
    <p:sldId id="263" r:id="rId10"/>
    <p:sldId id="283" r:id="rId11"/>
    <p:sldId id="264" r:id="rId12"/>
    <p:sldId id="267" r:id="rId13"/>
    <p:sldId id="266" r:id="rId14"/>
    <p:sldId id="268" r:id="rId15"/>
    <p:sldId id="270" r:id="rId16"/>
    <p:sldId id="291" r:id="rId17"/>
    <p:sldId id="271" r:id="rId18"/>
    <p:sldId id="290" r:id="rId19"/>
    <p:sldId id="284" r:id="rId20"/>
    <p:sldId id="269" r:id="rId21"/>
    <p:sldId id="292" r:id="rId22"/>
    <p:sldId id="295" r:id="rId23"/>
    <p:sldId id="272" r:id="rId24"/>
    <p:sldId id="294" r:id="rId25"/>
    <p:sldId id="273" r:id="rId26"/>
    <p:sldId id="274" r:id="rId27"/>
    <p:sldId id="275" r:id="rId28"/>
    <p:sldId id="296" r:id="rId29"/>
    <p:sldId id="276" r:id="rId30"/>
    <p:sldId id="281" r:id="rId31"/>
    <p:sldId id="282" r:id="rId32"/>
    <p:sldId id="297" r:id="rId33"/>
    <p:sldId id="277" r:id="rId34"/>
    <p:sldId id="289" r:id="rId35"/>
    <p:sldId id="278" r:id="rId36"/>
    <p:sldId id="287" r:id="rId37"/>
    <p:sldId id="293" r:id="rId38"/>
    <p:sldId id="288" r:id="rId39"/>
    <p:sldId id="301" r:id="rId40"/>
    <p:sldId id="299" r:id="rId41"/>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9999"/>
    <a:srgbClr val="FFFF66"/>
    <a:srgbClr val="000000"/>
    <a:srgbClr val="FF9966"/>
    <a:srgbClr val="FFCC99"/>
    <a:srgbClr val="FF6600"/>
    <a:srgbClr val="8FB6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14" y="-64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CA"/>
          </a:p>
        </p:txBody>
      </p:sp>
      <p:sp>
        <p:nvSpPr>
          <p:cNvPr id="3" name="Espace réservé de la date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81029C3-457D-4FB2-8E44-1F04A85CAD53}" type="datetimeFigureOut">
              <a:rPr lang="fr-CA"/>
              <a:pPr>
                <a:defRPr/>
              </a:pPr>
              <a:t>2012-09-24</a:t>
            </a:fld>
            <a:endParaRPr lang="fr-CA"/>
          </a:p>
        </p:txBody>
      </p:sp>
      <p:sp>
        <p:nvSpPr>
          <p:cNvPr id="4" name="Espace réservé du pied de page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CA"/>
          </a:p>
        </p:txBody>
      </p:sp>
      <p:sp>
        <p:nvSpPr>
          <p:cNvPr id="5" name="Espace réservé du numéro de diapositive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8129756-ADD0-4F93-A002-87BC27430D7B}" type="slidenum">
              <a:rPr lang="fr-CA"/>
              <a:pPr>
                <a:defRPr/>
              </a:pPr>
              <a:t>‹N°›</a:t>
            </a:fld>
            <a:endParaRPr lang="fr-CA"/>
          </a:p>
        </p:txBody>
      </p:sp>
    </p:spTree>
    <p:extLst>
      <p:ext uri="{BB962C8B-B14F-4D97-AF65-F5344CB8AC3E}">
        <p14:creationId xmlns:p14="http://schemas.microsoft.com/office/powerpoint/2010/main" val="2559361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2830" tIns="46415" rIns="92830" bIns="46415" rtlCol="0"/>
          <a:lstStyle>
            <a:lvl1pPr algn="l" fontAlgn="auto">
              <a:spcBef>
                <a:spcPts val="0"/>
              </a:spcBef>
              <a:spcAft>
                <a:spcPts val="0"/>
              </a:spcAft>
              <a:defRPr sz="1200">
                <a:latin typeface="+mn-lt"/>
                <a:cs typeface="+mn-cs"/>
              </a:defRPr>
            </a:lvl1pPr>
          </a:lstStyle>
          <a:p>
            <a:pPr>
              <a:defRPr/>
            </a:pPr>
            <a:endParaRPr lang="en-CA"/>
          </a:p>
        </p:txBody>
      </p:sp>
      <p:sp>
        <p:nvSpPr>
          <p:cNvPr id="3" name="Date Placeholder 2"/>
          <p:cNvSpPr>
            <a:spLocks noGrp="1"/>
          </p:cNvSpPr>
          <p:nvPr>
            <p:ph type="dt" idx="1"/>
          </p:nvPr>
        </p:nvSpPr>
        <p:spPr>
          <a:xfrm>
            <a:off x="3884613" y="0"/>
            <a:ext cx="2971800" cy="465138"/>
          </a:xfrm>
          <a:prstGeom prst="rect">
            <a:avLst/>
          </a:prstGeom>
        </p:spPr>
        <p:txBody>
          <a:bodyPr vert="horz" lIns="92830" tIns="46415" rIns="92830" bIns="46415" rtlCol="0"/>
          <a:lstStyle>
            <a:lvl1pPr algn="r" fontAlgn="auto">
              <a:spcBef>
                <a:spcPts val="0"/>
              </a:spcBef>
              <a:spcAft>
                <a:spcPts val="0"/>
              </a:spcAft>
              <a:defRPr sz="1200">
                <a:latin typeface="+mn-lt"/>
                <a:cs typeface="+mn-cs"/>
              </a:defRPr>
            </a:lvl1pPr>
          </a:lstStyle>
          <a:p>
            <a:pPr>
              <a:defRPr/>
            </a:pPr>
            <a:fld id="{AA09ABA3-A7B8-4D16-B4EC-A50BBF9519A6}" type="datetimeFigureOut">
              <a:rPr lang="en-CA"/>
              <a:pPr>
                <a:defRPr/>
              </a:pPr>
              <a:t>24/09/2012</a:t>
            </a:fld>
            <a:endParaRPr lang="en-CA"/>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pPr lvl="0"/>
            <a:endParaRPr lang="en-CA"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2830" tIns="46415" rIns="92830" bIns="4641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2830" tIns="46415" rIns="92830" bIns="46415" rtlCol="0" anchor="b"/>
          <a:lstStyle>
            <a:lvl1pPr algn="l" fontAlgn="auto">
              <a:spcBef>
                <a:spcPts val="0"/>
              </a:spcBef>
              <a:spcAft>
                <a:spcPts val="0"/>
              </a:spcAft>
              <a:defRPr sz="1200">
                <a:latin typeface="+mn-lt"/>
                <a:cs typeface="+mn-cs"/>
              </a:defRPr>
            </a:lvl1pPr>
          </a:lstStyle>
          <a:p>
            <a:pPr>
              <a:defRPr/>
            </a:pPr>
            <a:endParaRPr lang="en-CA"/>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2830" tIns="46415" rIns="92830" bIns="46415" rtlCol="0" anchor="b"/>
          <a:lstStyle>
            <a:lvl1pPr algn="r" fontAlgn="auto">
              <a:spcBef>
                <a:spcPts val="0"/>
              </a:spcBef>
              <a:spcAft>
                <a:spcPts val="0"/>
              </a:spcAft>
              <a:defRPr sz="1200">
                <a:latin typeface="+mn-lt"/>
                <a:cs typeface="+mn-cs"/>
              </a:defRPr>
            </a:lvl1pPr>
          </a:lstStyle>
          <a:p>
            <a:pPr>
              <a:defRPr/>
            </a:pPr>
            <a:fld id="{51F422C1-2F18-4E7D-8E9D-DA8098A966F1}" type="slidenum">
              <a:rPr lang="en-CA"/>
              <a:pPr>
                <a:defRPr/>
              </a:pPr>
              <a:t>‹N°›</a:t>
            </a:fld>
            <a:endParaRPr lang="en-CA"/>
          </a:p>
        </p:txBody>
      </p:sp>
    </p:spTree>
    <p:extLst>
      <p:ext uri="{BB962C8B-B14F-4D97-AF65-F5344CB8AC3E}">
        <p14:creationId xmlns:p14="http://schemas.microsoft.com/office/powerpoint/2010/main" val="3025729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584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CA" smtClean="0"/>
          </a:p>
        </p:txBody>
      </p:sp>
      <p:sp>
        <p:nvSpPr>
          <p:cNvPr id="35843"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BA2DC6-A5B6-4145-A549-23A715A1717A}" type="slidenum">
              <a:rPr lang="en-CA">
                <a:cs typeface="Arial" charset="0"/>
              </a:rPr>
              <a:pPr fontAlgn="base">
                <a:spcBef>
                  <a:spcPct val="0"/>
                </a:spcBef>
                <a:spcAft>
                  <a:spcPct val="0"/>
                </a:spcAft>
                <a:defRPr/>
              </a:pPr>
              <a:t>21</a:t>
            </a:fld>
            <a:endParaRPr lang="en-CA">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656AE87-A8DF-40D8-966C-9FEF32FB4049}" type="datetime1">
              <a:rPr lang="en-CA"/>
              <a:pPr>
                <a:defRPr/>
              </a:pPr>
              <a:t>24/09/2012</a:t>
            </a:fld>
            <a:endParaRPr lang="en-CA"/>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CA"/>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6226D5C8-E9B0-4E10-B9DD-D53278004826}" type="slidenum">
              <a:rPr lang="en-CA"/>
              <a:pPr>
                <a:defRPr/>
              </a:pPr>
              <a:t>‹N°›</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6F4B107-9A7F-43B7-A849-F32127F2955A}" type="datetime1">
              <a:rPr lang="en-CA"/>
              <a:pPr>
                <a:defRPr/>
              </a:pPr>
              <a:t>24/09/2012</a:t>
            </a:fld>
            <a:endParaRPr lang="en-CA"/>
          </a:p>
        </p:txBody>
      </p:sp>
      <p:sp>
        <p:nvSpPr>
          <p:cNvPr id="5" name="Footer Placeholder 2"/>
          <p:cNvSpPr>
            <a:spLocks noGrp="1"/>
          </p:cNvSpPr>
          <p:nvPr>
            <p:ph type="ftr" sz="quarter" idx="11"/>
          </p:nvPr>
        </p:nvSpPr>
        <p:spPr/>
        <p:txBody>
          <a:bodyPr/>
          <a:lstStyle>
            <a:lvl1pPr>
              <a:defRPr/>
            </a:lvl1pPr>
          </a:lstStyle>
          <a:p>
            <a:pPr>
              <a:defRPr/>
            </a:pPr>
            <a:endParaRPr lang="en-CA"/>
          </a:p>
        </p:txBody>
      </p:sp>
      <p:sp>
        <p:nvSpPr>
          <p:cNvPr id="6" name="Slide Number Placeholder 22"/>
          <p:cNvSpPr>
            <a:spLocks noGrp="1"/>
          </p:cNvSpPr>
          <p:nvPr>
            <p:ph type="sldNum" sz="quarter" idx="12"/>
          </p:nvPr>
        </p:nvSpPr>
        <p:spPr/>
        <p:txBody>
          <a:bodyPr/>
          <a:lstStyle>
            <a:lvl1pPr>
              <a:defRPr/>
            </a:lvl1pPr>
          </a:lstStyle>
          <a:p>
            <a:pPr>
              <a:defRPr/>
            </a:pPr>
            <a:fld id="{F48F27DC-6BDF-4183-8630-D40AD113D50D}" type="slidenum">
              <a:rPr lang="en-CA"/>
              <a:pPr>
                <a:defRPr/>
              </a:pPr>
              <a:t>‹N°›</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9BF07467-6A11-4198-A77F-A1C8632327A4}" type="datetime1">
              <a:rPr lang="en-CA"/>
              <a:pPr>
                <a:defRPr/>
              </a:pPr>
              <a:t>24/09/2012</a:t>
            </a:fld>
            <a:endParaRPr lang="en-CA"/>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CA"/>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A78EDECD-4D06-436E-8B73-7E82432C9E90}" type="slidenum">
              <a:rPr lang="en-CA"/>
              <a:pPr>
                <a:defRPr/>
              </a:pPr>
              <a:t>‹N°›</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55B73A5-0249-4CE8-9580-D0AB6383F968}" type="datetime1">
              <a:rPr lang="en-CA"/>
              <a:pPr>
                <a:defRPr/>
              </a:pPr>
              <a:t>24/09/2012</a:t>
            </a:fld>
            <a:endParaRPr lang="en-CA"/>
          </a:p>
        </p:txBody>
      </p:sp>
      <p:sp>
        <p:nvSpPr>
          <p:cNvPr id="5" name="Footer Placeholder 2"/>
          <p:cNvSpPr>
            <a:spLocks noGrp="1"/>
          </p:cNvSpPr>
          <p:nvPr>
            <p:ph type="ftr" sz="quarter" idx="11"/>
          </p:nvPr>
        </p:nvSpPr>
        <p:spPr/>
        <p:txBody>
          <a:bodyPr/>
          <a:lstStyle>
            <a:lvl1pPr>
              <a:defRPr/>
            </a:lvl1pPr>
          </a:lstStyle>
          <a:p>
            <a:pPr>
              <a:defRPr/>
            </a:pPr>
            <a:endParaRPr lang="en-CA"/>
          </a:p>
        </p:txBody>
      </p:sp>
      <p:sp>
        <p:nvSpPr>
          <p:cNvPr id="6" name="Slide Number Placeholder 22"/>
          <p:cNvSpPr>
            <a:spLocks noGrp="1"/>
          </p:cNvSpPr>
          <p:nvPr>
            <p:ph type="sldNum" sz="quarter" idx="12"/>
          </p:nvPr>
        </p:nvSpPr>
        <p:spPr/>
        <p:txBody>
          <a:bodyPr/>
          <a:lstStyle>
            <a:lvl1pPr>
              <a:defRPr/>
            </a:lvl1pPr>
          </a:lstStyle>
          <a:p>
            <a:pPr>
              <a:defRPr/>
            </a:pPr>
            <a:fld id="{B57028B8-5745-4A8B-9ED3-5AFC4CB5174C}" type="slidenum">
              <a:rPr lang="en-CA"/>
              <a:pPr>
                <a:defRPr/>
              </a:pPr>
              <a:t>‹N°›</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B4024D3F-FAD7-4AE6-A3D9-3EF69301E32D}" type="datetime1">
              <a:rPr lang="en-CA"/>
              <a:pPr>
                <a:defRPr/>
              </a:pPr>
              <a:t>24/09/2012</a:t>
            </a:fld>
            <a:endParaRPr lang="en-CA"/>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81E290F5-C126-4343-8137-C121B169AB8B}" type="slidenum">
              <a:rPr lang="en-CA"/>
              <a:pPr>
                <a:defRPr/>
              </a:pPr>
              <a:t>‹N°›</a:t>
            </a:fld>
            <a:endParaRPr lang="en-CA"/>
          </a:p>
        </p:txBody>
      </p:sp>
      <p:sp>
        <p:nvSpPr>
          <p:cNvPr id="9" name="Footer Placeholder 13"/>
          <p:cNvSpPr>
            <a:spLocks noGrp="1"/>
          </p:cNvSpPr>
          <p:nvPr>
            <p:ph type="ftr" sz="quarter" idx="12"/>
          </p:nvPr>
        </p:nvSpPr>
        <p:spPr/>
        <p:txBody>
          <a:bodyPr/>
          <a:lstStyle>
            <a:lvl1pPr>
              <a:defRPr/>
            </a:lvl1pPr>
          </a:lstStyle>
          <a:p>
            <a:pPr>
              <a:defRPr/>
            </a:pPr>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F97FBD33-59FD-4287-889A-F4AABDE4DD56}" type="datetime1">
              <a:rPr lang="en-CA"/>
              <a:pPr>
                <a:defRPr/>
              </a:pPr>
              <a:t>24/09/2012</a:t>
            </a:fld>
            <a:endParaRPr lang="en-CA"/>
          </a:p>
        </p:txBody>
      </p:sp>
      <p:sp>
        <p:nvSpPr>
          <p:cNvPr id="6" name="Slide Number Placeholder 9"/>
          <p:cNvSpPr>
            <a:spLocks noGrp="1"/>
          </p:cNvSpPr>
          <p:nvPr>
            <p:ph type="sldNum" sz="quarter" idx="11"/>
          </p:nvPr>
        </p:nvSpPr>
        <p:spPr/>
        <p:txBody>
          <a:bodyPr rtlCol="0"/>
          <a:lstStyle>
            <a:lvl1pPr>
              <a:defRPr/>
            </a:lvl1pPr>
          </a:lstStyle>
          <a:p>
            <a:pPr>
              <a:defRPr/>
            </a:pPr>
            <a:fld id="{31718EEE-80D1-4B0D-8DF6-0087973E85E2}" type="slidenum">
              <a:rPr lang="en-CA"/>
              <a:pPr>
                <a:defRPr/>
              </a:pPr>
              <a:t>‹N°›</a:t>
            </a:fld>
            <a:endParaRPr lang="en-CA"/>
          </a:p>
        </p:txBody>
      </p:sp>
      <p:sp>
        <p:nvSpPr>
          <p:cNvPr id="7" name="Footer Placeholder 11"/>
          <p:cNvSpPr>
            <a:spLocks noGrp="1"/>
          </p:cNvSpPr>
          <p:nvPr>
            <p:ph type="ftr" sz="quarter" idx="12"/>
          </p:nvPr>
        </p:nvSpPr>
        <p:spPr/>
        <p:txBody>
          <a:bodyPr rtlCol="0"/>
          <a:lstStyle>
            <a:lvl1pPr>
              <a:defRPr/>
            </a:lvl1pPr>
          </a:lstStyle>
          <a:p>
            <a:pPr>
              <a:defRPr/>
            </a:pP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AB2ABDB0-DCF3-4698-9243-0CFFABDD5A1A}" type="datetime1">
              <a:rPr lang="en-CA"/>
              <a:pPr>
                <a:defRPr/>
              </a:pPr>
              <a:t>24/09/2012</a:t>
            </a:fld>
            <a:endParaRPr lang="en-CA"/>
          </a:p>
        </p:txBody>
      </p:sp>
      <p:sp>
        <p:nvSpPr>
          <p:cNvPr id="8" name="Slide Number Placeholder 11"/>
          <p:cNvSpPr>
            <a:spLocks noGrp="1"/>
          </p:cNvSpPr>
          <p:nvPr>
            <p:ph type="sldNum" sz="quarter" idx="11"/>
          </p:nvPr>
        </p:nvSpPr>
        <p:spPr/>
        <p:txBody>
          <a:bodyPr rtlCol="0"/>
          <a:lstStyle>
            <a:lvl1pPr>
              <a:defRPr/>
            </a:lvl1pPr>
          </a:lstStyle>
          <a:p>
            <a:pPr>
              <a:defRPr/>
            </a:pPr>
            <a:fld id="{A349DB29-C917-407A-AB74-36AB9353C202}" type="slidenum">
              <a:rPr lang="en-CA"/>
              <a:pPr>
                <a:defRPr/>
              </a:pPr>
              <a:t>‹N°›</a:t>
            </a:fld>
            <a:endParaRPr lang="en-CA"/>
          </a:p>
        </p:txBody>
      </p:sp>
      <p:sp>
        <p:nvSpPr>
          <p:cNvPr id="9" name="Footer Placeholder 13"/>
          <p:cNvSpPr>
            <a:spLocks noGrp="1"/>
          </p:cNvSpPr>
          <p:nvPr>
            <p:ph type="ftr" sz="quarter" idx="12"/>
          </p:nvPr>
        </p:nvSpPr>
        <p:spPr/>
        <p:txBody>
          <a:bodyPr rtlCol="0"/>
          <a:lstStyle>
            <a:lvl1pPr>
              <a:defRPr/>
            </a:lvl1pPr>
          </a:lstStyle>
          <a:p>
            <a:pPr>
              <a:defRPr/>
            </a:pP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81541936-3054-4C53-90CD-B67E184EB02E}" type="datetime1">
              <a:rPr lang="en-CA"/>
              <a:pPr>
                <a:defRPr/>
              </a:pPr>
              <a:t>24/09/2012</a:t>
            </a:fld>
            <a:endParaRPr lang="en-CA"/>
          </a:p>
        </p:txBody>
      </p:sp>
      <p:sp>
        <p:nvSpPr>
          <p:cNvPr id="4" name="Footer Placeholder 2"/>
          <p:cNvSpPr>
            <a:spLocks noGrp="1"/>
          </p:cNvSpPr>
          <p:nvPr>
            <p:ph type="ftr" sz="quarter" idx="11"/>
          </p:nvPr>
        </p:nvSpPr>
        <p:spPr/>
        <p:txBody>
          <a:bodyPr/>
          <a:lstStyle>
            <a:lvl1pPr>
              <a:defRPr/>
            </a:lvl1pPr>
          </a:lstStyle>
          <a:p>
            <a:pPr>
              <a:defRPr/>
            </a:pPr>
            <a:endParaRPr lang="en-CA"/>
          </a:p>
        </p:txBody>
      </p:sp>
      <p:sp>
        <p:nvSpPr>
          <p:cNvPr id="5" name="Slide Number Placeholder 22"/>
          <p:cNvSpPr>
            <a:spLocks noGrp="1"/>
          </p:cNvSpPr>
          <p:nvPr>
            <p:ph type="sldNum" sz="quarter" idx="12"/>
          </p:nvPr>
        </p:nvSpPr>
        <p:spPr/>
        <p:txBody>
          <a:bodyPr/>
          <a:lstStyle>
            <a:lvl1pPr>
              <a:defRPr/>
            </a:lvl1pPr>
          </a:lstStyle>
          <a:p>
            <a:pPr>
              <a:defRPr/>
            </a:pPr>
            <a:fld id="{B48E2DF0-A177-403E-922F-697E6CA52937}" type="slidenum">
              <a:rPr lang="en-CA"/>
              <a:pPr>
                <a:defRPr/>
              </a:pPr>
              <a:t>‹N°›</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BDAF4C5-7CAF-4BC7-8125-2AA5CF772C35}" type="datetime1">
              <a:rPr lang="en-CA"/>
              <a:pPr>
                <a:defRPr/>
              </a:pPr>
              <a:t>24/09/2012</a:t>
            </a:fld>
            <a:endParaRPr lang="en-CA"/>
          </a:p>
        </p:txBody>
      </p:sp>
      <p:sp>
        <p:nvSpPr>
          <p:cNvPr id="3" name="Footer Placeholder 2"/>
          <p:cNvSpPr>
            <a:spLocks noGrp="1"/>
          </p:cNvSpPr>
          <p:nvPr>
            <p:ph type="ftr" sz="quarter" idx="11"/>
          </p:nvPr>
        </p:nvSpPr>
        <p:spPr/>
        <p:txBody>
          <a:bodyPr/>
          <a:lstStyle>
            <a:lvl1pPr>
              <a:defRPr/>
            </a:lvl1pPr>
          </a:lstStyle>
          <a:p>
            <a:pPr>
              <a:defRPr/>
            </a:pPr>
            <a:endParaRPr lang="en-CA"/>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5148F13-13A6-4628-A313-59E5FE5F714B}" type="slidenum">
              <a:rPr lang="en-CA"/>
              <a:pPr>
                <a:defRPr/>
              </a:pPr>
              <a:t>‹N°›</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7160683-D2A9-4803-9EBA-C68B7A75C1FE}" type="datetime1">
              <a:rPr lang="en-CA"/>
              <a:pPr>
                <a:defRPr/>
              </a:pPr>
              <a:t>24/09/2012</a:t>
            </a:fld>
            <a:endParaRPr lang="en-CA"/>
          </a:p>
        </p:txBody>
      </p:sp>
      <p:sp>
        <p:nvSpPr>
          <p:cNvPr id="6" name="Footer Placeholder 2"/>
          <p:cNvSpPr>
            <a:spLocks noGrp="1"/>
          </p:cNvSpPr>
          <p:nvPr>
            <p:ph type="ftr" sz="quarter" idx="11"/>
          </p:nvPr>
        </p:nvSpPr>
        <p:spPr/>
        <p:txBody>
          <a:bodyPr/>
          <a:lstStyle>
            <a:lvl1pPr>
              <a:defRPr/>
            </a:lvl1pPr>
          </a:lstStyle>
          <a:p>
            <a:pPr>
              <a:defRPr/>
            </a:pPr>
            <a:endParaRPr lang="en-CA"/>
          </a:p>
        </p:txBody>
      </p:sp>
      <p:sp>
        <p:nvSpPr>
          <p:cNvPr id="7" name="Slide Number Placeholder 22"/>
          <p:cNvSpPr>
            <a:spLocks noGrp="1"/>
          </p:cNvSpPr>
          <p:nvPr>
            <p:ph type="sldNum" sz="quarter" idx="12"/>
          </p:nvPr>
        </p:nvSpPr>
        <p:spPr/>
        <p:txBody>
          <a:bodyPr/>
          <a:lstStyle>
            <a:lvl1pPr>
              <a:defRPr/>
            </a:lvl1pPr>
          </a:lstStyle>
          <a:p>
            <a:pPr>
              <a:defRPr/>
            </a:pPr>
            <a:fld id="{F9284020-2D3B-43F9-8E73-03BC9C2881C4}" type="slidenum">
              <a:rPr lang="en-CA"/>
              <a:pPr>
                <a:defRPr/>
              </a:pPr>
              <a:t>‹N°›</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EBED6F4B-8AF8-457F-8B45-5BE8F78A2A90}" type="datetime1">
              <a:rPr lang="en-CA"/>
              <a:pPr>
                <a:defRPr/>
              </a:pPr>
              <a:t>24/09/2012</a:t>
            </a:fld>
            <a:endParaRPr lang="en-CA"/>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E729A2FD-FA18-4DF9-8A9F-E328651FB3CC}" type="slidenum">
              <a:rPr lang="en-CA"/>
              <a:pPr>
                <a:defRPr/>
              </a:pPr>
              <a:t>‹N°›</a:t>
            </a:fld>
            <a:endParaRPr lang="en-CA"/>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CA"/>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F497F8DD-8277-40DE-8FBD-70AD54429F8D}" type="datetime1">
              <a:rPr lang="en-CA"/>
              <a:pPr>
                <a:defRPr/>
              </a:pPr>
              <a:t>24/09/2012</a:t>
            </a:fld>
            <a:endParaRPr lang="en-CA"/>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CA"/>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AC492E95-AA6F-432C-9E05-3FC61948076C}" type="slidenum">
              <a:rPr lang="en-CA"/>
              <a:pPr>
                <a:defRPr/>
              </a:pPr>
              <a:t>‹N°›</a:t>
            </a:fld>
            <a:endParaRPr lang="en-CA"/>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5" r:id="rId3"/>
    <p:sldLayoutId id="2147483746" r:id="rId4"/>
    <p:sldLayoutId id="2147483747" r:id="rId5"/>
    <p:sldLayoutId id="2147483742" r:id="rId6"/>
    <p:sldLayoutId id="2147483748" r:id="rId7"/>
    <p:sldLayoutId id="2147483741" r:id="rId8"/>
    <p:sldLayoutId id="2147483749" r:id="rId9"/>
    <p:sldLayoutId id="2147483740" r:id="rId10"/>
    <p:sldLayoutId id="2147483750"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8888" y="404813"/>
            <a:ext cx="6477000" cy="1828800"/>
          </a:xfrm>
        </p:spPr>
        <p:txBody>
          <a:bodyPr>
            <a:normAutofit/>
          </a:bodyPr>
          <a:lstStyle/>
          <a:p>
            <a:pPr algn="ctr" eaLnBrk="1" fontAlgn="auto" hangingPunct="1">
              <a:spcAft>
                <a:spcPts val="0"/>
              </a:spcAft>
              <a:defRPr/>
            </a:pPr>
            <a:r>
              <a:rPr lang="en-CA" sz="4800" dirty="0"/>
              <a:t>Conformance to legal </a:t>
            </a:r>
            <a:r>
              <a:rPr lang="en-CA" sz="4800" dirty="0" smtClean="0"/>
              <a:t>requirements</a:t>
            </a:r>
            <a:endParaRPr lang="en-CA" sz="4800" dirty="0"/>
          </a:p>
        </p:txBody>
      </p:sp>
      <p:sp>
        <p:nvSpPr>
          <p:cNvPr id="3" name="Subtitle 2"/>
          <p:cNvSpPr>
            <a:spLocks noGrp="1"/>
          </p:cNvSpPr>
          <p:nvPr>
            <p:ph type="subTitle" idx="1"/>
          </p:nvPr>
        </p:nvSpPr>
        <p:spPr>
          <a:xfrm>
            <a:off x="1331913" y="3573463"/>
            <a:ext cx="7127875" cy="935037"/>
          </a:xfrm>
        </p:spPr>
        <p:txBody>
          <a:bodyPr>
            <a:normAutofit fontScale="25000" lnSpcReduction="20000"/>
          </a:bodyPr>
          <a:lstStyle/>
          <a:p>
            <a:pPr eaLnBrk="1" fontAlgn="auto" hangingPunct="1">
              <a:spcAft>
                <a:spcPts val="0"/>
              </a:spcAft>
              <a:buFont typeface="Wingdings"/>
              <a:buNone/>
              <a:defRPr/>
            </a:pPr>
            <a:r>
              <a:rPr lang="en-CA" sz="14400" dirty="0"/>
              <a:t>The last frontier for privacy research</a:t>
            </a:r>
          </a:p>
          <a:p>
            <a:pPr eaLnBrk="1" fontAlgn="auto" hangingPunct="1">
              <a:spcAft>
                <a:spcPts val="0"/>
              </a:spcAft>
              <a:buFont typeface="Wingdings"/>
              <a:buNone/>
              <a:defRPr/>
            </a:pPr>
            <a:endParaRPr lang="en-CA" sz="8000" dirty="0" smtClean="0"/>
          </a:p>
          <a:p>
            <a:pPr eaLnBrk="1" fontAlgn="auto" hangingPunct="1">
              <a:spcAft>
                <a:spcPts val="0"/>
              </a:spcAft>
              <a:buFont typeface="Wingdings"/>
              <a:buNone/>
              <a:defRPr/>
            </a:pPr>
            <a:endParaRPr lang="en-CA" dirty="0"/>
          </a:p>
          <a:p>
            <a:pPr eaLnBrk="1" fontAlgn="auto" hangingPunct="1">
              <a:spcAft>
                <a:spcPts val="0"/>
              </a:spcAft>
              <a:buFont typeface="Wingdings"/>
              <a:buNone/>
              <a:defRPr/>
            </a:pPr>
            <a:endParaRPr lang="en-CA" dirty="0" smtClean="0"/>
          </a:p>
          <a:p>
            <a:pPr eaLnBrk="1" fontAlgn="auto" hangingPunct="1">
              <a:spcAft>
                <a:spcPts val="0"/>
              </a:spcAft>
              <a:buFont typeface="Wingdings"/>
              <a:buNone/>
              <a:defRPr/>
            </a:pPr>
            <a:r>
              <a:rPr lang="en-CA" dirty="0" smtClean="0"/>
              <a:t>	</a:t>
            </a:r>
            <a:r>
              <a:rPr lang="en-CA" sz="11200" dirty="0" smtClean="0"/>
              <a:t>Luigi Logrippo</a:t>
            </a:r>
          </a:p>
          <a:p>
            <a:pPr eaLnBrk="1" fontAlgn="auto" hangingPunct="1">
              <a:spcAft>
                <a:spcPts val="0"/>
              </a:spcAft>
              <a:buFont typeface="Wingdings"/>
              <a:buNone/>
              <a:defRPr/>
            </a:pPr>
            <a:r>
              <a:rPr lang="en-CA" sz="11200" dirty="0" smtClean="0"/>
              <a:t>	</a:t>
            </a:r>
            <a:r>
              <a:rPr lang="en-CA" sz="11200" dirty="0" err="1" smtClean="0"/>
              <a:t>Université</a:t>
            </a:r>
            <a:r>
              <a:rPr lang="en-CA" sz="11200" dirty="0" smtClean="0"/>
              <a:t> du Québec en </a:t>
            </a:r>
            <a:r>
              <a:rPr lang="en-CA" sz="11200" dirty="0" err="1" smtClean="0"/>
              <a:t>Outaouais</a:t>
            </a:r>
            <a:endParaRPr lang="en-CA" sz="11200" dirty="0" smtClean="0"/>
          </a:p>
          <a:p>
            <a:pPr eaLnBrk="1" fontAlgn="auto" hangingPunct="1">
              <a:spcAft>
                <a:spcPts val="0"/>
              </a:spcAft>
              <a:buFont typeface="Wingdings"/>
              <a:buNone/>
              <a:defRPr/>
            </a:pPr>
            <a:r>
              <a:rPr lang="en-CA" sz="11200" dirty="0" smtClean="0"/>
              <a:t>	University of Ottawa</a:t>
            </a:r>
          </a:p>
        </p:txBody>
      </p:sp>
      <p:pic>
        <p:nvPicPr>
          <p:cNvPr id="15363" name="Picture 5"/>
          <p:cNvPicPr>
            <a:picLocks noChangeAspect="1"/>
          </p:cNvPicPr>
          <p:nvPr/>
        </p:nvPicPr>
        <p:blipFill>
          <a:blip r:embed="rId2"/>
          <a:srcRect/>
          <a:stretch>
            <a:fillRect/>
          </a:stretch>
        </p:blipFill>
        <p:spPr bwMode="auto">
          <a:xfrm>
            <a:off x="2528888" y="6165850"/>
            <a:ext cx="1595437" cy="490538"/>
          </a:xfrm>
          <a:prstGeom prst="rect">
            <a:avLst/>
          </a:prstGeom>
          <a:noFill/>
          <a:ln w="9525">
            <a:noFill/>
            <a:miter lim="800000"/>
            <a:headEnd/>
            <a:tailEnd/>
          </a:ln>
        </p:spPr>
      </p:pic>
      <p:pic>
        <p:nvPicPr>
          <p:cNvPr id="15364" name="Picture 6"/>
          <p:cNvPicPr>
            <a:picLocks noChangeAspect="1"/>
          </p:cNvPicPr>
          <p:nvPr/>
        </p:nvPicPr>
        <p:blipFill>
          <a:blip r:embed="rId3"/>
          <a:srcRect/>
          <a:stretch>
            <a:fillRect/>
          </a:stretch>
        </p:blipFill>
        <p:spPr bwMode="auto">
          <a:xfrm>
            <a:off x="4500563" y="6005513"/>
            <a:ext cx="939800" cy="809625"/>
          </a:xfrm>
          <a:prstGeom prst="rect">
            <a:avLst/>
          </a:prstGeom>
          <a:noFill/>
          <a:ln w="9525">
            <a:noFill/>
            <a:miter lim="800000"/>
            <a:headEnd/>
            <a:tailEnd/>
          </a:ln>
        </p:spPr>
      </p:pic>
      <p:sp>
        <p:nvSpPr>
          <p:cNvPr id="15365" name="Slide Number Placeholder 7"/>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459E68E9-6AE8-4AE3-A584-58D9852F2322}" type="slidenum">
              <a:rPr lang="en-CA">
                <a:cs typeface="Arial" charset="0"/>
              </a:rPr>
              <a:pPr fontAlgn="base">
                <a:spcBef>
                  <a:spcPct val="0"/>
                </a:spcBef>
                <a:spcAft>
                  <a:spcPct val="0"/>
                </a:spcAft>
                <a:defRPr/>
              </a:pPr>
              <a:t>1</a:t>
            </a:fld>
            <a:endParaRPr lang="en-CA">
              <a:cs typeface="Arial" charset="0"/>
            </a:endParaRPr>
          </a:p>
        </p:txBody>
      </p:sp>
      <p:sp>
        <p:nvSpPr>
          <p:cNvPr id="4" name="TextBox 3"/>
          <p:cNvSpPr txBox="1"/>
          <p:nvPr/>
        </p:nvSpPr>
        <p:spPr>
          <a:xfrm>
            <a:off x="5580112" y="6237312"/>
            <a:ext cx="2591479" cy="369332"/>
          </a:xfrm>
          <a:prstGeom prst="rect">
            <a:avLst/>
          </a:prstGeom>
          <a:noFill/>
        </p:spPr>
        <p:txBody>
          <a:bodyPr wrap="none" rtlCol="0">
            <a:spAutoFit/>
          </a:bodyPr>
          <a:lstStyle/>
          <a:p>
            <a:r>
              <a:rPr lang="en-CA" dirty="0" smtClean="0"/>
              <a:t>Keynote Talk, PST2012</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12775" y="228600"/>
            <a:ext cx="8153400" cy="990600"/>
          </a:xfrm>
        </p:spPr>
        <p:txBody>
          <a:bodyPr/>
          <a:lstStyle/>
          <a:p>
            <a:pPr eaLnBrk="1" hangingPunct="1"/>
            <a:r>
              <a:rPr lang="en-CA" smtClean="0"/>
              <a:t>Current practice</a:t>
            </a:r>
          </a:p>
        </p:txBody>
      </p:sp>
      <p:sp>
        <p:nvSpPr>
          <p:cNvPr id="3" name="Slide Number Placeholder 2"/>
          <p:cNvSpPr>
            <a:spLocks noGrp="1"/>
          </p:cNvSpPr>
          <p:nvPr>
            <p:ph type="sldNum" sz="quarter" idx="12"/>
          </p:nvPr>
        </p:nvSpPr>
        <p:spPr/>
        <p:txBody>
          <a:bodyPr>
            <a:normAutofit fontScale="85000" lnSpcReduction="20000"/>
          </a:bodyPr>
          <a:lstStyle/>
          <a:p>
            <a:pPr>
              <a:defRPr/>
            </a:pPr>
            <a:fld id="{ADB59303-5E49-4F89-A135-1D55F5FF39F1}" type="slidenum">
              <a:rPr lang="en-CA"/>
              <a:pPr>
                <a:defRPr/>
              </a:pPr>
              <a:t>10</a:t>
            </a:fld>
            <a:endParaRPr lang="en-CA"/>
          </a:p>
        </p:txBody>
      </p:sp>
      <p:sp>
        <p:nvSpPr>
          <p:cNvPr id="4" name="Content Placeholder 3"/>
          <p:cNvSpPr>
            <a:spLocks noGrp="1"/>
          </p:cNvSpPr>
          <p:nvPr>
            <p:ph sz="quarter" idx="1"/>
          </p:nvPr>
        </p:nvSpPr>
        <p:spPr>
          <a:xfrm>
            <a:off x="612775" y="1600200"/>
            <a:ext cx="8153400" cy="4495800"/>
          </a:xfrm>
        </p:spPr>
        <p:txBody>
          <a:bodyPr>
            <a:normAutofit lnSpcReduction="10000"/>
          </a:bodyPr>
          <a:lstStyle/>
          <a:p>
            <a:pPr marL="320040" indent="-320040" eaLnBrk="1" fontAlgn="auto" hangingPunct="1">
              <a:spcAft>
                <a:spcPts val="0"/>
              </a:spcAft>
              <a:buFont typeface="Wingdings"/>
              <a:buChar char=""/>
              <a:defRPr/>
            </a:pPr>
            <a:r>
              <a:rPr lang="en-CA" dirty="0" smtClean="0"/>
              <a:t>Legal requirements are expanded into many detailed requirements</a:t>
            </a:r>
          </a:p>
          <a:p>
            <a:pPr marL="320040" indent="-320040" eaLnBrk="1" fontAlgn="auto" hangingPunct="1">
              <a:spcAft>
                <a:spcPts val="0"/>
              </a:spcAft>
              <a:buFont typeface="Wingdings"/>
              <a:buChar char=""/>
              <a:defRPr/>
            </a:pPr>
            <a:r>
              <a:rPr lang="en-CA" dirty="0" smtClean="0"/>
              <a:t>Legal offices are used to check that these detailed requirements represent a legally defendable implementation of the law</a:t>
            </a:r>
          </a:p>
          <a:p>
            <a:pPr marL="320040" indent="-320040" eaLnBrk="1" fontAlgn="auto" hangingPunct="1">
              <a:spcAft>
                <a:spcPts val="0"/>
              </a:spcAft>
              <a:buFont typeface="Wingdings"/>
              <a:buChar char=""/>
              <a:defRPr/>
            </a:pPr>
            <a:r>
              <a:rPr lang="en-CA" dirty="0" smtClean="0"/>
              <a:t>Long checklists result from this process, and the enterprises subject to the law will use the checklists rather than the original law</a:t>
            </a:r>
          </a:p>
          <a:p>
            <a:pPr marL="320040" indent="-320040" eaLnBrk="1" fontAlgn="auto" hangingPunct="1">
              <a:spcAft>
                <a:spcPts val="0"/>
              </a:spcAft>
              <a:buFont typeface="Wingdings"/>
              <a:buChar char=""/>
              <a:defRPr/>
            </a:pPr>
            <a:r>
              <a:rPr lang="en-CA" dirty="0" smtClean="0"/>
              <a:t>Checklists usually include all sorts of things, not only software requirements</a:t>
            </a: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12775" y="228600"/>
            <a:ext cx="8153400" cy="990600"/>
          </a:xfrm>
        </p:spPr>
        <p:txBody>
          <a:bodyPr/>
          <a:lstStyle/>
          <a:p>
            <a:pPr eaLnBrk="1" hangingPunct="1"/>
            <a:r>
              <a:rPr lang="en-CA" smtClean="0"/>
              <a:t>Elements for requirement extraction</a:t>
            </a:r>
          </a:p>
        </p:txBody>
      </p:sp>
      <p:sp>
        <p:nvSpPr>
          <p:cNvPr id="3" name="Slide Number Placeholder 2"/>
          <p:cNvSpPr>
            <a:spLocks noGrp="1"/>
          </p:cNvSpPr>
          <p:nvPr>
            <p:ph type="sldNum" sz="quarter" idx="12"/>
          </p:nvPr>
        </p:nvSpPr>
        <p:spPr/>
        <p:txBody>
          <a:bodyPr>
            <a:normAutofit fontScale="85000" lnSpcReduction="20000"/>
          </a:bodyPr>
          <a:lstStyle/>
          <a:p>
            <a:pPr>
              <a:defRPr/>
            </a:pPr>
            <a:fld id="{D9F534A8-6D39-49EB-895B-C33C61B9753C}" type="slidenum">
              <a:rPr lang="en-CA"/>
              <a:pPr>
                <a:defRPr/>
              </a:pPr>
              <a:t>11</a:t>
            </a:fld>
            <a:endParaRPr lang="en-CA"/>
          </a:p>
        </p:txBody>
      </p:sp>
      <p:sp>
        <p:nvSpPr>
          <p:cNvPr id="4" name="Content Placeholder 3"/>
          <p:cNvSpPr>
            <a:spLocks noGrp="1"/>
          </p:cNvSpPr>
          <p:nvPr>
            <p:ph sz="quarter" idx="1"/>
          </p:nvPr>
        </p:nvSpPr>
        <p:spPr>
          <a:xfrm>
            <a:off x="612775" y="1600200"/>
            <a:ext cx="8153400" cy="4495800"/>
          </a:xfrm>
        </p:spPr>
        <p:txBody>
          <a:bodyPr>
            <a:normAutofit fontScale="92500" lnSpcReduction="20000"/>
          </a:bodyPr>
          <a:lstStyle/>
          <a:p>
            <a:pPr marL="320040" indent="-320040" eaLnBrk="1" fontAlgn="auto" hangingPunct="1">
              <a:spcAft>
                <a:spcPts val="0"/>
              </a:spcAft>
              <a:buFont typeface="Wingdings"/>
              <a:buChar char=""/>
              <a:defRPr/>
            </a:pPr>
            <a:r>
              <a:rPr lang="en-CA" dirty="0" smtClean="0"/>
              <a:t>As always in computing, we have </a:t>
            </a:r>
            <a:r>
              <a:rPr lang="en-CA" i="1" dirty="0" smtClean="0"/>
              <a:t>data structures</a:t>
            </a:r>
            <a:r>
              <a:rPr lang="en-CA" dirty="0" smtClean="0"/>
              <a:t> and </a:t>
            </a:r>
            <a:r>
              <a:rPr lang="en-CA" i="1" dirty="0" smtClean="0"/>
              <a:t>processes</a:t>
            </a:r>
          </a:p>
          <a:p>
            <a:pPr marL="640080" lvl="1" indent="-274320" eaLnBrk="1" fontAlgn="auto" hangingPunct="1">
              <a:spcAft>
                <a:spcPts val="0"/>
              </a:spcAft>
              <a:buFont typeface="Wingdings 2"/>
              <a:buChar char=""/>
              <a:defRPr/>
            </a:pPr>
            <a:r>
              <a:rPr lang="en-CA" dirty="0" smtClean="0"/>
              <a:t>Examples of relevant data structures:</a:t>
            </a:r>
          </a:p>
          <a:p>
            <a:pPr lvl="2" eaLnBrk="1" fontAlgn="auto" hangingPunct="1">
              <a:spcAft>
                <a:spcPts val="0"/>
              </a:spcAft>
              <a:buFont typeface="Wingdings"/>
              <a:buChar char=""/>
              <a:defRPr/>
            </a:pPr>
            <a:r>
              <a:rPr lang="en-CA" dirty="0" smtClean="0"/>
              <a:t>Enterprise organization diagrams</a:t>
            </a:r>
          </a:p>
          <a:p>
            <a:pPr lvl="2" eaLnBrk="1" fontAlgn="auto" hangingPunct="1">
              <a:spcAft>
                <a:spcPts val="0"/>
              </a:spcAft>
              <a:buFont typeface="Wingdings"/>
              <a:buChar char=""/>
              <a:defRPr/>
            </a:pPr>
            <a:r>
              <a:rPr lang="en-CA" dirty="0" smtClean="0"/>
              <a:t>Concept ontologies</a:t>
            </a:r>
          </a:p>
          <a:p>
            <a:pPr marL="640080" lvl="1" indent="-274320" eaLnBrk="1" fontAlgn="auto" hangingPunct="1">
              <a:spcAft>
                <a:spcPts val="0"/>
              </a:spcAft>
              <a:buFont typeface="Wingdings 2"/>
              <a:buChar char=""/>
              <a:defRPr/>
            </a:pPr>
            <a:r>
              <a:rPr lang="en-CA" dirty="0" smtClean="0"/>
              <a:t>Examples of processes:</a:t>
            </a:r>
          </a:p>
          <a:p>
            <a:pPr lvl="2" eaLnBrk="1" fontAlgn="auto" hangingPunct="1">
              <a:spcAft>
                <a:spcPts val="0"/>
              </a:spcAft>
              <a:buFont typeface="Wingdings"/>
              <a:buChar char=""/>
              <a:defRPr/>
            </a:pPr>
            <a:r>
              <a:rPr lang="en-CA" dirty="0" smtClean="0"/>
              <a:t>Business processes</a:t>
            </a:r>
          </a:p>
          <a:p>
            <a:pPr marL="320040" indent="-320040" eaLnBrk="1" fontAlgn="auto" hangingPunct="1">
              <a:spcAft>
                <a:spcPts val="0"/>
              </a:spcAft>
              <a:buFont typeface="Wingdings"/>
              <a:buChar char=""/>
              <a:defRPr/>
            </a:pPr>
            <a:r>
              <a:rPr lang="en-CA" dirty="0" smtClean="0"/>
              <a:t>These exist in law, as they exist in enterprise policies, </a:t>
            </a:r>
          </a:p>
          <a:p>
            <a:pPr marL="640080" lvl="1" indent="-274320" eaLnBrk="1" fontAlgn="auto" hangingPunct="1">
              <a:spcAft>
                <a:spcPts val="0"/>
              </a:spcAft>
              <a:buFont typeface="Wingdings 2"/>
              <a:buChar char=""/>
              <a:defRPr/>
            </a:pPr>
            <a:r>
              <a:rPr lang="en-CA" dirty="0" smtClean="0"/>
              <a:t>They may be difficult to find</a:t>
            </a:r>
          </a:p>
          <a:p>
            <a:pPr marL="640080" lvl="1" indent="-274320" eaLnBrk="1" fontAlgn="auto" hangingPunct="1">
              <a:spcAft>
                <a:spcPts val="0"/>
              </a:spcAft>
              <a:buFont typeface="Wingdings 2"/>
              <a:buChar char=""/>
              <a:defRPr/>
            </a:pPr>
            <a:r>
              <a:rPr lang="en-CA" dirty="0"/>
              <a:t>T</a:t>
            </a:r>
            <a:r>
              <a:rPr lang="en-CA" dirty="0" smtClean="0"/>
              <a:t>hey will be more generic in law</a:t>
            </a:r>
          </a:p>
          <a:p>
            <a:pPr marL="685800" lvl="2" indent="0" eaLnBrk="1" fontAlgn="auto" hangingPunct="1">
              <a:spcAft>
                <a:spcPts val="0"/>
              </a:spcAft>
              <a:buFont typeface="Wingdings"/>
              <a:buNone/>
              <a:defRPr/>
            </a:pPr>
            <a:r>
              <a:rPr lang="en-CA" dirty="0"/>
              <a:t/>
            </a:r>
            <a:br>
              <a:rPr lang="en-CA" dirty="0"/>
            </a:br>
            <a:endParaRPr lang="en-CA" dirty="0" smtClean="0"/>
          </a:p>
          <a:p>
            <a:pPr marL="640080" lvl="1" indent="-274320" eaLnBrk="1" fontAlgn="auto" hangingPunct="1">
              <a:spcAft>
                <a:spcPts val="0"/>
              </a:spcAft>
              <a:buFont typeface="Wingdings 2"/>
              <a:buChar char=""/>
              <a:defRPr/>
            </a:pPr>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12775" y="228600"/>
            <a:ext cx="8153400" cy="990600"/>
          </a:xfrm>
        </p:spPr>
        <p:txBody>
          <a:bodyPr/>
          <a:lstStyle/>
          <a:p>
            <a:pPr eaLnBrk="1" hangingPunct="1"/>
            <a:r>
              <a:rPr lang="en-CA" sz="3600" smtClean="0"/>
              <a:t>Can we put order in something like this?</a:t>
            </a:r>
          </a:p>
        </p:txBody>
      </p:sp>
      <p:sp>
        <p:nvSpPr>
          <p:cNvPr id="3" name="Slide Number Placeholder 2"/>
          <p:cNvSpPr>
            <a:spLocks noGrp="1"/>
          </p:cNvSpPr>
          <p:nvPr>
            <p:ph type="sldNum" sz="quarter" idx="12"/>
          </p:nvPr>
        </p:nvSpPr>
        <p:spPr/>
        <p:txBody>
          <a:bodyPr>
            <a:normAutofit fontScale="85000" lnSpcReduction="20000"/>
          </a:bodyPr>
          <a:lstStyle/>
          <a:p>
            <a:pPr>
              <a:defRPr/>
            </a:pPr>
            <a:fld id="{99C30513-73DF-4D87-851A-47E40D54BC3B}" type="slidenum">
              <a:rPr lang="en-CA"/>
              <a:pPr>
                <a:defRPr/>
              </a:pPr>
              <a:t>12</a:t>
            </a:fld>
            <a:endParaRPr lang="en-CA"/>
          </a:p>
        </p:txBody>
      </p:sp>
      <p:sp>
        <p:nvSpPr>
          <p:cNvPr id="4" name="Content Placeholder 3"/>
          <p:cNvSpPr>
            <a:spLocks noGrp="1"/>
          </p:cNvSpPr>
          <p:nvPr>
            <p:ph sz="quarter" idx="1"/>
          </p:nvPr>
        </p:nvSpPr>
        <p:spPr>
          <a:xfrm>
            <a:off x="539750" y="1600200"/>
            <a:ext cx="8226425" cy="4781550"/>
          </a:xfrm>
        </p:spPr>
        <p:txBody>
          <a:bodyPr>
            <a:normAutofit fontScale="70000" lnSpcReduction="20000"/>
          </a:bodyPr>
          <a:lstStyle/>
          <a:p>
            <a:pPr marL="320040" indent="-320040" eaLnBrk="1" fontAlgn="auto" hangingPunct="1">
              <a:spcAft>
                <a:spcPts val="0"/>
              </a:spcAft>
              <a:buFont typeface="Wingdings"/>
              <a:buChar char=""/>
              <a:defRPr/>
            </a:pPr>
            <a:endParaRPr lang="en-CA" sz="3200" b="1" i="1" dirty="0" smtClean="0">
              <a:solidFill>
                <a:srgbClr val="C00000"/>
              </a:solidFill>
            </a:endParaRPr>
          </a:p>
          <a:p>
            <a:pPr marL="320040" indent="-320040" eaLnBrk="1" fontAlgn="auto" hangingPunct="1">
              <a:spcAft>
                <a:spcPts val="0"/>
              </a:spcAft>
              <a:buFont typeface="Wingdings"/>
              <a:buChar char=""/>
              <a:defRPr/>
            </a:pPr>
            <a:r>
              <a:rPr lang="en-CA" sz="3200" b="1" i="1" dirty="0" smtClean="0">
                <a:solidFill>
                  <a:srgbClr val="C00000"/>
                </a:solidFill>
              </a:rPr>
              <a:t>Royal </a:t>
            </a:r>
            <a:r>
              <a:rPr lang="en-CA" sz="3200" b="1" i="1" dirty="0">
                <a:solidFill>
                  <a:srgbClr val="C00000"/>
                </a:solidFill>
              </a:rPr>
              <a:t>Bank of Canada privacy policies</a:t>
            </a:r>
            <a:r>
              <a:rPr lang="en-CA" sz="3200" b="1" i="1" dirty="0"/>
              <a:t>:</a:t>
            </a:r>
          </a:p>
          <a:p>
            <a:pPr marL="320040" indent="-320040" eaLnBrk="1" fontAlgn="auto" hangingPunct="1">
              <a:spcAft>
                <a:spcPts val="0"/>
              </a:spcAft>
              <a:buFont typeface="Wingdings"/>
              <a:buChar char=""/>
              <a:defRPr/>
            </a:pPr>
            <a:r>
              <a:rPr lang="en-CA" sz="3200" i="1" dirty="0"/>
              <a:t>“We use your personal and financial information for the purposes communicated to you in your agreement(s) with us, for example to: Verify your identity; Provide you with the financial products and services requested; Communicate to you any benefit, feature and other information about products and services you have with us; Respond to any special needs or inquiries you may have; Better understand your financial situation and determine your eligibility for products and services we offer; Manage our risks and operations; Meet regulatory and legal requirements; If we have your social insurance number or social security number, we may use it for tax related purposes if you hold a product generating income and share it with the appropriate government agencies. We may also share it with credit reporting agencies as an aid to identify you.”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dirty="0" smtClean="0"/>
              <a:t>Identifying the dependencies</a:t>
            </a:r>
            <a:br>
              <a:rPr lang="en-CA" dirty="0" smtClean="0"/>
            </a:br>
            <a:r>
              <a:rPr lang="en-CA" sz="2000" dirty="0" smtClean="0"/>
              <a:t>(</a:t>
            </a:r>
            <a:r>
              <a:rPr lang="en-CA" sz="2000" dirty="0" err="1" smtClean="0"/>
              <a:t>Ghazinour</a:t>
            </a:r>
            <a:r>
              <a:rPr lang="en-CA" sz="2000" dirty="0" smtClean="0"/>
              <a:t> and Barker, PAIS 2011)</a:t>
            </a:r>
            <a:endParaRPr lang="en-CA" sz="2700" dirty="0"/>
          </a:p>
        </p:txBody>
      </p:sp>
      <p:sp>
        <p:nvSpPr>
          <p:cNvPr id="3" name="Slide Number Placeholder 2"/>
          <p:cNvSpPr>
            <a:spLocks noGrp="1"/>
          </p:cNvSpPr>
          <p:nvPr>
            <p:ph type="sldNum" sz="quarter" idx="12"/>
          </p:nvPr>
        </p:nvSpPr>
        <p:spPr/>
        <p:txBody>
          <a:bodyPr>
            <a:normAutofit fontScale="85000" lnSpcReduction="20000"/>
          </a:bodyPr>
          <a:lstStyle/>
          <a:p>
            <a:pPr>
              <a:defRPr/>
            </a:pPr>
            <a:fld id="{A9CF75DB-F275-443F-B386-8F7F393EF56B}" type="slidenum">
              <a:rPr lang="en-CA"/>
              <a:pPr>
                <a:defRPr/>
              </a:pPr>
              <a:t>13</a:t>
            </a:fld>
            <a:endParaRPr lang="en-CA"/>
          </a:p>
        </p:txBody>
      </p:sp>
      <p:pic>
        <p:nvPicPr>
          <p:cNvPr id="26627" name="Picture 2"/>
          <p:cNvPicPr>
            <a:picLocks noChangeAspect="1" noChangeArrowheads="1"/>
          </p:cNvPicPr>
          <p:nvPr/>
        </p:nvPicPr>
        <p:blipFill>
          <a:blip r:embed="rId2"/>
          <a:srcRect/>
          <a:stretch>
            <a:fillRect/>
          </a:stretch>
        </p:blipFill>
        <p:spPr bwMode="auto">
          <a:xfrm>
            <a:off x="3059113" y="1700213"/>
            <a:ext cx="5791200" cy="4422775"/>
          </a:xfrm>
          <a:prstGeom prst="rect">
            <a:avLst/>
          </a:prstGeom>
          <a:noFill/>
          <a:ln w="9525">
            <a:noFill/>
            <a:miter lim="800000"/>
            <a:headEnd/>
            <a:tailEnd/>
          </a:ln>
        </p:spPr>
      </p:pic>
      <p:sp>
        <p:nvSpPr>
          <p:cNvPr id="26628" name="TextBox 5"/>
          <p:cNvSpPr txBox="1">
            <a:spLocks noChangeArrowheads="1"/>
          </p:cNvSpPr>
          <p:nvPr/>
        </p:nvSpPr>
        <p:spPr bwMode="auto">
          <a:xfrm>
            <a:off x="301625" y="1509713"/>
            <a:ext cx="2901950" cy="5232400"/>
          </a:xfrm>
          <a:prstGeom prst="rect">
            <a:avLst/>
          </a:prstGeom>
          <a:noFill/>
          <a:ln w="9525">
            <a:noFill/>
            <a:miter lim="800000"/>
            <a:headEnd/>
            <a:tailEnd/>
          </a:ln>
        </p:spPr>
        <p:txBody>
          <a:bodyPr>
            <a:spAutoFit/>
          </a:bodyPr>
          <a:lstStyle/>
          <a:p>
            <a:r>
              <a:rPr lang="en-CA" sz="1400" b="1" i="1">
                <a:solidFill>
                  <a:srgbClr val="C00000"/>
                </a:solidFill>
                <a:latin typeface="Tw Cen MT" pitchFamily="34" charset="0"/>
              </a:rPr>
              <a:t>Royal Bank of Canada privacy policies</a:t>
            </a:r>
            <a:r>
              <a:rPr lang="en-CA" sz="1400" b="1" i="1">
                <a:latin typeface="Tw Cen MT" pitchFamily="34" charset="0"/>
              </a:rPr>
              <a:t>:</a:t>
            </a:r>
          </a:p>
          <a:p>
            <a:r>
              <a:rPr lang="en-CA" sz="1400" i="1">
                <a:latin typeface="Tw Cen MT" pitchFamily="34" charset="0"/>
              </a:rPr>
              <a:t>“We use your personal and financial information for the purposes communicated to you in your agreement(s) with us, for example to: </a:t>
            </a:r>
            <a:r>
              <a:rPr lang="en-CA" sz="1400" i="1">
                <a:solidFill>
                  <a:srgbClr val="00B050"/>
                </a:solidFill>
                <a:latin typeface="Tw Cen MT" pitchFamily="34" charset="0"/>
              </a:rPr>
              <a:t>Verify your identity</a:t>
            </a:r>
            <a:r>
              <a:rPr lang="en-CA" sz="1400" i="1">
                <a:latin typeface="Tw Cen MT" pitchFamily="34" charset="0"/>
              </a:rPr>
              <a:t>; </a:t>
            </a:r>
            <a:r>
              <a:rPr lang="en-CA" sz="1400" i="1">
                <a:solidFill>
                  <a:srgbClr val="00B050"/>
                </a:solidFill>
                <a:latin typeface="Tw Cen MT" pitchFamily="34" charset="0"/>
              </a:rPr>
              <a:t>Provide you with the financial products and services requested</a:t>
            </a:r>
            <a:r>
              <a:rPr lang="en-CA" sz="1400" i="1">
                <a:latin typeface="Tw Cen MT" pitchFamily="34" charset="0"/>
              </a:rPr>
              <a:t>; </a:t>
            </a:r>
            <a:r>
              <a:rPr lang="en-CA" sz="1400" i="1">
                <a:solidFill>
                  <a:srgbClr val="00B050"/>
                </a:solidFill>
                <a:latin typeface="Tw Cen MT" pitchFamily="34" charset="0"/>
              </a:rPr>
              <a:t>Communicate to you any benefit, feature and other information about products and services you have with us</a:t>
            </a:r>
            <a:r>
              <a:rPr lang="en-CA" sz="1400" i="1">
                <a:latin typeface="Tw Cen MT" pitchFamily="34" charset="0"/>
              </a:rPr>
              <a:t>; </a:t>
            </a:r>
            <a:r>
              <a:rPr lang="en-CA" sz="1400" i="1">
                <a:solidFill>
                  <a:srgbClr val="00B050"/>
                </a:solidFill>
                <a:latin typeface="Tw Cen MT" pitchFamily="34" charset="0"/>
              </a:rPr>
              <a:t>Respond to any special needs or inquiries you may have</a:t>
            </a:r>
            <a:r>
              <a:rPr lang="en-CA" sz="1400" i="1">
                <a:latin typeface="Tw Cen MT" pitchFamily="34" charset="0"/>
              </a:rPr>
              <a:t>; </a:t>
            </a:r>
            <a:r>
              <a:rPr lang="en-CA" sz="1400" i="1">
                <a:solidFill>
                  <a:srgbClr val="00B050"/>
                </a:solidFill>
                <a:latin typeface="Tw Cen MT" pitchFamily="34" charset="0"/>
              </a:rPr>
              <a:t>Better understand your financial situation and determine your eligibility for products and services we offer</a:t>
            </a:r>
            <a:r>
              <a:rPr lang="en-CA" sz="1400" i="1">
                <a:latin typeface="Tw Cen MT" pitchFamily="34" charset="0"/>
              </a:rPr>
              <a:t>; </a:t>
            </a:r>
            <a:r>
              <a:rPr lang="en-CA" sz="1400" i="1">
                <a:solidFill>
                  <a:srgbClr val="00B050"/>
                </a:solidFill>
                <a:latin typeface="Tw Cen MT" pitchFamily="34" charset="0"/>
              </a:rPr>
              <a:t>Manage our risks and operations</a:t>
            </a:r>
            <a:r>
              <a:rPr lang="en-CA" sz="1400" i="1">
                <a:latin typeface="Tw Cen MT" pitchFamily="34" charset="0"/>
              </a:rPr>
              <a:t>; </a:t>
            </a:r>
            <a:r>
              <a:rPr lang="en-CA" sz="1400" i="1">
                <a:solidFill>
                  <a:srgbClr val="00B050"/>
                </a:solidFill>
                <a:latin typeface="Tw Cen MT" pitchFamily="34" charset="0"/>
              </a:rPr>
              <a:t>Meet regulatory and legal requirements;</a:t>
            </a:r>
            <a:r>
              <a:rPr lang="en-CA" sz="1400" i="1">
                <a:latin typeface="Tw Cen MT" pitchFamily="34" charset="0"/>
              </a:rPr>
              <a:t> If we have your social insurance number or social security number, we may use it for </a:t>
            </a:r>
            <a:r>
              <a:rPr lang="en-CA" sz="1400" i="1">
                <a:solidFill>
                  <a:srgbClr val="00B050"/>
                </a:solidFill>
                <a:latin typeface="Tw Cen MT" pitchFamily="34" charset="0"/>
              </a:rPr>
              <a:t>tax related purposes</a:t>
            </a:r>
            <a:r>
              <a:rPr lang="en-CA" sz="1400" i="1">
                <a:latin typeface="Tw Cen MT" pitchFamily="34" charset="0"/>
              </a:rPr>
              <a:t> if you hold a product generating income and </a:t>
            </a:r>
            <a:r>
              <a:rPr lang="en-CA" sz="1400" i="1">
                <a:solidFill>
                  <a:srgbClr val="00B050"/>
                </a:solidFill>
                <a:latin typeface="Tw Cen MT" pitchFamily="34" charset="0"/>
              </a:rPr>
              <a:t>share it with the appropriate government agencies</a:t>
            </a:r>
            <a:r>
              <a:rPr lang="en-CA" sz="1400" i="1">
                <a:latin typeface="Tw Cen MT" pitchFamily="34" charset="0"/>
              </a:rPr>
              <a:t>. We may also </a:t>
            </a:r>
            <a:r>
              <a:rPr lang="en-CA" sz="1400" i="1">
                <a:solidFill>
                  <a:srgbClr val="00B050"/>
                </a:solidFill>
                <a:latin typeface="Tw Cen MT" pitchFamily="34" charset="0"/>
              </a:rPr>
              <a:t>share it with credit reporting agencies</a:t>
            </a:r>
            <a:r>
              <a:rPr lang="en-CA" sz="1400" i="1">
                <a:latin typeface="Tw Cen MT" pitchFamily="34" charset="0"/>
              </a:rPr>
              <a:t> as an aid </a:t>
            </a:r>
            <a:r>
              <a:rPr lang="en-CA" sz="1400" i="1">
                <a:solidFill>
                  <a:srgbClr val="00B050"/>
                </a:solidFill>
                <a:latin typeface="Tw Cen MT" pitchFamily="34" charset="0"/>
              </a:rPr>
              <a:t>to identify you</a:t>
            </a:r>
            <a:r>
              <a:rPr lang="en-CA" sz="1400" i="1">
                <a:latin typeface="Tw Cen MT" pitchFamily="34" charset="0"/>
              </a:rPr>
              <a:t>.” </a:t>
            </a:r>
          </a:p>
        </p:txBody>
      </p:sp>
      <p:sp>
        <p:nvSpPr>
          <p:cNvPr id="26629" name="TextBox 6"/>
          <p:cNvSpPr txBox="1">
            <a:spLocks noChangeArrowheads="1"/>
          </p:cNvSpPr>
          <p:nvPr/>
        </p:nvSpPr>
        <p:spPr bwMode="auto">
          <a:xfrm>
            <a:off x="3779838" y="6308725"/>
            <a:ext cx="4711700" cy="369888"/>
          </a:xfrm>
          <a:prstGeom prst="rect">
            <a:avLst/>
          </a:prstGeom>
          <a:noFill/>
          <a:ln w="9525">
            <a:noFill/>
            <a:miter lim="800000"/>
            <a:headEnd/>
            <a:tailEnd/>
          </a:ln>
        </p:spPr>
        <p:txBody>
          <a:bodyPr wrap="none">
            <a:spAutoFit/>
          </a:bodyPr>
          <a:lstStyle/>
          <a:p>
            <a:r>
              <a:rPr lang="en-CA">
                <a:latin typeface="Tw Cen MT" pitchFamily="34" charset="0"/>
              </a:rPr>
              <a:t>Purpose ontology lattice for RBC privacy policies</a:t>
            </a:r>
            <a:endParaRPr lang="en-CA" i="1">
              <a:latin typeface="Tw Cen M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dirty="0" smtClean="0"/>
              <a:t>Why a lattice</a:t>
            </a:r>
            <a:br>
              <a:rPr lang="en-CA" dirty="0" smtClean="0"/>
            </a:br>
            <a:r>
              <a:rPr lang="en-CA" sz="2000" dirty="0"/>
              <a:t>(</a:t>
            </a:r>
            <a:r>
              <a:rPr lang="en-CA" sz="2000" dirty="0" err="1"/>
              <a:t>Ghazinour</a:t>
            </a:r>
            <a:r>
              <a:rPr lang="en-CA" sz="2000" dirty="0"/>
              <a:t> and </a:t>
            </a:r>
            <a:r>
              <a:rPr lang="en-CA" sz="2000" dirty="0" smtClean="0"/>
              <a:t>Barker, PAIS 2011)</a:t>
            </a:r>
            <a:endParaRPr lang="en-CA" sz="2000" dirty="0"/>
          </a:p>
        </p:txBody>
      </p:sp>
      <p:sp>
        <p:nvSpPr>
          <p:cNvPr id="3" name="Slide Number Placeholder 2"/>
          <p:cNvSpPr>
            <a:spLocks noGrp="1"/>
          </p:cNvSpPr>
          <p:nvPr>
            <p:ph type="sldNum" sz="quarter" idx="12"/>
          </p:nvPr>
        </p:nvSpPr>
        <p:spPr/>
        <p:txBody>
          <a:bodyPr>
            <a:normAutofit fontScale="85000" lnSpcReduction="20000"/>
          </a:bodyPr>
          <a:lstStyle/>
          <a:p>
            <a:pPr>
              <a:defRPr/>
            </a:pPr>
            <a:fld id="{ECD750EE-B61D-497D-B24F-7C57BD582A8A}" type="slidenum">
              <a:rPr lang="en-CA"/>
              <a:pPr>
                <a:defRPr/>
              </a:pPr>
              <a:t>14</a:t>
            </a:fld>
            <a:endParaRPr lang="en-CA"/>
          </a:p>
        </p:txBody>
      </p:sp>
      <p:pic>
        <p:nvPicPr>
          <p:cNvPr id="27651" name="Picture 2"/>
          <p:cNvPicPr>
            <a:picLocks noGrp="1" noChangeAspect="1" noChangeArrowheads="1"/>
          </p:cNvPicPr>
          <p:nvPr>
            <p:ph sz="quarter" idx="1"/>
          </p:nvPr>
        </p:nvPicPr>
        <p:blipFill>
          <a:blip r:embed="rId2"/>
          <a:srcRect/>
          <a:stretch>
            <a:fillRect/>
          </a:stretch>
        </p:blipFill>
        <p:spPr>
          <a:xfrm>
            <a:off x="1746250" y="1600200"/>
            <a:ext cx="4841875" cy="3697288"/>
          </a:xfrm>
        </p:spPr>
      </p:pic>
      <p:sp>
        <p:nvSpPr>
          <p:cNvPr id="27652" name="TextBox 5"/>
          <p:cNvSpPr txBox="1">
            <a:spLocks noChangeArrowheads="1"/>
          </p:cNvSpPr>
          <p:nvPr/>
        </p:nvSpPr>
        <p:spPr bwMode="auto">
          <a:xfrm>
            <a:off x="827088" y="5397500"/>
            <a:ext cx="7777162" cy="1200150"/>
          </a:xfrm>
          <a:prstGeom prst="rect">
            <a:avLst/>
          </a:prstGeom>
          <a:noFill/>
          <a:ln w="9525">
            <a:noFill/>
            <a:miter lim="800000"/>
            <a:headEnd/>
            <a:tailEnd/>
          </a:ln>
        </p:spPr>
        <p:txBody>
          <a:bodyPr>
            <a:spAutoFit/>
          </a:bodyPr>
          <a:lstStyle/>
          <a:p>
            <a:r>
              <a:rPr lang="en-CA">
                <a:latin typeface="Tw Cen MT" pitchFamily="34" charset="0"/>
              </a:rPr>
              <a:t>This lattice arranges the purposes in an </a:t>
            </a:r>
            <a:r>
              <a:rPr lang="en-CA" i="1">
                <a:latin typeface="Tw Cen MT" pitchFamily="34" charset="0"/>
              </a:rPr>
              <a:t>implication order</a:t>
            </a:r>
            <a:r>
              <a:rPr lang="en-CA">
                <a:latin typeface="Tw Cen MT" pitchFamily="34" charset="0"/>
              </a:rPr>
              <a:t>.  </a:t>
            </a:r>
          </a:p>
          <a:p>
            <a:r>
              <a:rPr lang="en-CA">
                <a:latin typeface="Tw Cen MT" pitchFamily="34" charset="0"/>
              </a:rPr>
              <a:t>E.g. if one allows RBC to use personal information for </a:t>
            </a:r>
            <a:r>
              <a:rPr lang="en-CA" i="1">
                <a:latin typeface="Tw Cen MT" pitchFamily="34" charset="0"/>
              </a:rPr>
              <a:t>mail distribution </a:t>
            </a:r>
            <a:r>
              <a:rPr lang="en-CA">
                <a:latin typeface="Tw Cen MT" pitchFamily="34" charset="0"/>
              </a:rPr>
              <a:t>then one has also allowed them to use it for </a:t>
            </a:r>
            <a:r>
              <a:rPr lang="en-CA" i="1">
                <a:latin typeface="Tw Cen MT" pitchFamily="34" charset="0"/>
              </a:rPr>
              <a:t>communication, marketing, </a:t>
            </a:r>
            <a:r>
              <a:rPr lang="en-CA">
                <a:latin typeface="Tw Cen MT" pitchFamily="34" charset="0"/>
              </a:rPr>
              <a:t>and</a:t>
            </a:r>
            <a:r>
              <a:rPr lang="en-CA" i="1">
                <a:latin typeface="Tw Cen MT" pitchFamily="34" charset="0"/>
              </a:rPr>
              <a:t> identity verification (more specific </a:t>
            </a:r>
            <a:r>
              <a:rPr lang="en-CA">
                <a:latin typeface="Tw Cen MT" pitchFamily="34" charset="0"/>
              </a:rPr>
              <a:t>purposes)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12775" y="228600"/>
            <a:ext cx="8153400" cy="990600"/>
          </a:xfrm>
        </p:spPr>
        <p:txBody>
          <a:bodyPr/>
          <a:lstStyle/>
          <a:p>
            <a:pPr eaLnBrk="1" hangingPunct="1"/>
            <a:r>
              <a:rPr lang="en-CA" sz="3200" smtClean="0"/>
              <a:t>Organization structure and scenarios in the law</a:t>
            </a:r>
          </a:p>
        </p:txBody>
      </p:sp>
      <p:sp>
        <p:nvSpPr>
          <p:cNvPr id="3" name="Slide Number Placeholder 2"/>
          <p:cNvSpPr>
            <a:spLocks noGrp="1"/>
          </p:cNvSpPr>
          <p:nvPr>
            <p:ph type="sldNum" sz="quarter" idx="12"/>
          </p:nvPr>
        </p:nvSpPr>
        <p:spPr/>
        <p:txBody>
          <a:bodyPr>
            <a:normAutofit fontScale="85000" lnSpcReduction="20000"/>
          </a:bodyPr>
          <a:lstStyle/>
          <a:p>
            <a:pPr>
              <a:defRPr/>
            </a:pPr>
            <a:fld id="{4C54E299-F9FE-4816-8ED1-45B0C017533C}" type="slidenum">
              <a:rPr lang="en-CA"/>
              <a:pPr>
                <a:defRPr/>
              </a:pPr>
              <a:t>15</a:t>
            </a:fld>
            <a:endParaRPr lang="en-CA"/>
          </a:p>
        </p:txBody>
      </p:sp>
      <p:sp>
        <p:nvSpPr>
          <p:cNvPr id="28675" name="Content Placeholder 3"/>
          <p:cNvSpPr>
            <a:spLocks noGrp="1"/>
          </p:cNvSpPr>
          <p:nvPr>
            <p:ph sz="quarter" idx="1"/>
          </p:nvPr>
        </p:nvSpPr>
        <p:spPr>
          <a:xfrm>
            <a:off x="612775" y="1600200"/>
            <a:ext cx="8153400" cy="4495800"/>
          </a:xfrm>
        </p:spPr>
        <p:txBody>
          <a:bodyPr/>
          <a:lstStyle/>
          <a:p>
            <a:pPr eaLnBrk="1" hangingPunct="1"/>
            <a:r>
              <a:rPr lang="en-CA" sz="2400" b="1" smtClean="0"/>
              <a:t>Sarbanes Oxley - Section.2 : Audit (3) AUDIT COMMITTEE.</a:t>
            </a:r>
          </a:p>
          <a:p>
            <a:pPr lvl="1" eaLnBrk="1" hangingPunct="1"/>
            <a:r>
              <a:rPr lang="en-CA" sz="2000" i="1" smtClean="0"/>
              <a:t>The term ‘‘audit committee’’ means a committee established by and amongst the board of directors of an issuer for the purpose of overseeing the accounting and financial reporting processes of the issuer and audits of the financial statements of the issuer, ….</a:t>
            </a:r>
          </a:p>
          <a:p>
            <a:pPr marL="685800" lvl="2" indent="0" eaLnBrk="1" hangingPunct="1">
              <a:buFont typeface="Wingdings" pitchFamily="2" charset="2"/>
              <a:buNone/>
            </a:pPr>
            <a:endParaRPr lang="en-CA" sz="1700" smtClean="0"/>
          </a:p>
        </p:txBody>
      </p:sp>
      <p:sp>
        <p:nvSpPr>
          <p:cNvPr id="28676" name="ZoneTexte 4"/>
          <p:cNvSpPr txBox="1">
            <a:spLocks noChangeArrowheads="1"/>
          </p:cNvSpPr>
          <p:nvPr/>
        </p:nvSpPr>
        <p:spPr bwMode="auto">
          <a:xfrm>
            <a:off x="5867400" y="3598863"/>
            <a:ext cx="3027363" cy="369887"/>
          </a:xfrm>
          <a:prstGeom prst="rect">
            <a:avLst/>
          </a:prstGeom>
          <a:solidFill>
            <a:srgbClr val="FFFF00"/>
          </a:solidFill>
          <a:ln w="9525">
            <a:noFill/>
            <a:miter lim="800000"/>
            <a:headEnd/>
            <a:tailEnd/>
          </a:ln>
        </p:spPr>
        <p:txBody>
          <a:bodyPr wrap="none">
            <a:spAutoFit/>
          </a:bodyPr>
          <a:lstStyle/>
          <a:p>
            <a:r>
              <a:rPr lang="en-CA">
                <a:latin typeface="Tw Cen MT" pitchFamily="34" charset="0"/>
              </a:rPr>
              <a:t>Issuer: company subject to SOX</a:t>
            </a:r>
            <a:endParaRPr lang="fr-CA">
              <a:latin typeface="Tw Cen MT"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re 1"/>
          <p:cNvSpPr>
            <a:spLocks noGrp="1"/>
          </p:cNvSpPr>
          <p:nvPr>
            <p:ph type="title"/>
          </p:nvPr>
        </p:nvSpPr>
        <p:spPr>
          <a:xfrm>
            <a:off x="612775" y="228600"/>
            <a:ext cx="8153400" cy="990600"/>
          </a:xfrm>
        </p:spPr>
        <p:txBody>
          <a:bodyPr/>
          <a:lstStyle/>
          <a:p>
            <a:pPr eaLnBrk="1" hangingPunct="1"/>
            <a:r>
              <a:rPr lang="en-CA" smtClean="0"/>
              <a:t>IT interpretation</a:t>
            </a:r>
            <a:endParaRPr lang="fr-CA" smtClean="0"/>
          </a:p>
        </p:txBody>
      </p:sp>
      <p:sp>
        <p:nvSpPr>
          <p:cNvPr id="3" name="Espace réservé du numéro de diapositive 2"/>
          <p:cNvSpPr>
            <a:spLocks noGrp="1"/>
          </p:cNvSpPr>
          <p:nvPr>
            <p:ph type="sldNum" sz="quarter" idx="12"/>
          </p:nvPr>
        </p:nvSpPr>
        <p:spPr/>
        <p:txBody>
          <a:bodyPr>
            <a:normAutofit fontScale="85000" lnSpcReduction="20000"/>
          </a:bodyPr>
          <a:lstStyle/>
          <a:p>
            <a:pPr>
              <a:defRPr/>
            </a:pPr>
            <a:fld id="{48064131-BBD5-4D06-8A70-75F7C600273E}" type="slidenum">
              <a:rPr lang="en-CA"/>
              <a:pPr>
                <a:defRPr/>
              </a:pPr>
              <a:t>16</a:t>
            </a:fld>
            <a:endParaRPr lang="en-CA"/>
          </a:p>
        </p:txBody>
      </p:sp>
      <p:sp>
        <p:nvSpPr>
          <p:cNvPr id="29699" name="Espace réservé du contenu 3"/>
          <p:cNvSpPr>
            <a:spLocks noGrp="1"/>
          </p:cNvSpPr>
          <p:nvPr>
            <p:ph sz="quarter" idx="1"/>
          </p:nvPr>
        </p:nvSpPr>
        <p:spPr>
          <a:xfrm>
            <a:off x="612775" y="1600200"/>
            <a:ext cx="8153400" cy="4495800"/>
          </a:xfrm>
        </p:spPr>
        <p:txBody>
          <a:bodyPr/>
          <a:lstStyle/>
          <a:p>
            <a:pPr eaLnBrk="1" hangingPunct="1">
              <a:buClr>
                <a:srgbClr val="DD8047"/>
              </a:buClr>
            </a:pPr>
            <a:r>
              <a:rPr lang="en-CA" sz="2000" b="1" smtClean="0">
                <a:solidFill>
                  <a:srgbClr val="000000"/>
                </a:solidFill>
              </a:rPr>
              <a:t>Sarbanes Oxley - Section.2 : Audit (3) AUDIT COMMITTEE.</a:t>
            </a:r>
          </a:p>
          <a:p>
            <a:pPr lvl="1" eaLnBrk="1" hangingPunct="1">
              <a:buClr>
                <a:srgbClr val="94B6D2"/>
              </a:buClr>
            </a:pPr>
            <a:r>
              <a:rPr lang="en-CA" sz="1700" i="1" smtClean="0">
                <a:solidFill>
                  <a:srgbClr val="000000"/>
                </a:solidFill>
              </a:rPr>
              <a:t>The term ‘‘audit committee’’ means a committee established by and amongst the board of directors of an issuer for the purpose of overseeing the accounting and financial reporting processes of the issuer and audits of the financial statements of the issuer, ….</a:t>
            </a:r>
          </a:p>
          <a:p>
            <a:pPr eaLnBrk="1" hangingPunct="1"/>
            <a:endParaRPr lang="fr-CA" smtClean="0"/>
          </a:p>
        </p:txBody>
      </p:sp>
      <p:pic>
        <p:nvPicPr>
          <p:cNvPr id="29700" name="Picture 3" descr="C:\Users\logrlu01\AppData\Local\Microsoft\Windows\Temporary Internet Files\Content.Outlook\TL2UDZ6J\SOX (2).jpg"/>
          <p:cNvPicPr>
            <a:picLocks noChangeAspect="1" noChangeArrowheads="1"/>
          </p:cNvPicPr>
          <p:nvPr/>
        </p:nvPicPr>
        <p:blipFill>
          <a:blip r:embed="rId2"/>
          <a:srcRect/>
          <a:stretch>
            <a:fillRect/>
          </a:stretch>
        </p:blipFill>
        <p:spPr bwMode="auto">
          <a:xfrm>
            <a:off x="1619250" y="2827338"/>
            <a:ext cx="6408738" cy="3103562"/>
          </a:xfrm>
          <a:prstGeom prst="rect">
            <a:avLst/>
          </a:prstGeom>
          <a:noFill/>
          <a:ln w="9525">
            <a:noFill/>
            <a:miter lim="800000"/>
            <a:headEnd/>
            <a:tailEnd/>
          </a:ln>
        </p:spPr>
      </p:pic>
      <p:sp>
        <p:nvSpPr>
          <p:cNvPr id="29701" name="ZoneTexte 4"/>
          <p:cNvSpPr txBox="1">
            <a:spLocks noChangeArrowheads="1"/>
          </p:cNvSpPr>
          <p:nvPr/>
        </p:nvSpPr>
        <p:spPr bwMode="auto">
          <a:xfrm>
            <a:off x="2268538" y="6237288"/>
            <a:ext cx="3595687" cy="400050"/>
          </a:xfrm>
          <a:prstGeom prst="rect">
            <a:avLst/>
          </a:prstGeom>
          <a:noFill/>
          <a:ln w="9525">
            <a:noFill/>
            <a:miter lim="800000"/>
            <a:headEnd/>
            <a:tailEnd/>
          </a:ln>
        </p:spPr>
        <p:txBody>
          <a:bodyPr wrap="none">
            <a:spAutoFit/>
          </a:bodyPr>
          <a:lstStyle/>
          <a:p>
            <a:r>
              <a:rPr lang="en-CA" sz="2000">
                <a:latin typeface="Tw Cen MT" pitchFamily="34" charset="0"/>
              </a:rPr>
              <a:t>Exercise: draw the class diagram </a:t>
            </a:r>
            <a:endParaRPr lang="fr-CA" sz="2000">
              <a:latin typeface="Tw Cen MT"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12775" y="228600"/>
            <a:ext cx="8153400" cy="990600"/>
          </a:xfrm>
        </p:spPr>
        <p:txBody>
          <a:bodyPr/>
          <a:lstStyle/>
          <a:p>
            <a:pPr eaLnBrk="1" hangingPunct="1"/>
            <a:r>
              <a:rPr lang="en-CA" smtClean="0"/>
              <a:t>Processes </a:t>
            </a:r>
          </a:p>
        </p:txBody>
      </p:sp>
      <p:sp>
        <p:nvSpPr>
          <p:cNvPr id="3" name="Slide Number Placeholder 2"/>
          <p:cNvSpPr>
            <a:spLocks noGrp="1"/>
          </p:cNvSpPr>
          <p:nvPr>
            <p:ph type="sldNum" sz="quarter" idx="12"/>
          </p:nvPr>
        </p:nvSpPr>
        <p:spPr/>
        <p:txBody>
          <a:bodyPr>
            <a:normAutofit fontScale="85000" lnSpcReduction="20000"/>
          </a:bodyPr>
          <a:lstStyle/>
          <a:p>
            <a:pPr>
              <a:defRPr/>
            </a:pPr>
            <a:fld id="{593A03F6-BF21-4043-90E2-89A3E526AC4F}" type="slidenum">
              <a:rPr lang="en-CA"/>
              <a:pPr>
                <a:defRPr/>
              </a:pPr>
              <a:t>17</a:t>
            </a:fld>
            <a:endParaRPr lang="en-CA"/>
          </a:p>
        </p:txBody>
      </p:sp>
      <p:sp>
        <p:nvSpPr>
          <p:cNvPr id="4" name="Content Placeholder 3"/>
          <p:cNvSpPr>
            <a:spLocks noGrp="1"/>
          </p:cNvSpPr>
          <p:nvPr>
            <p:ph sz="quarter" idx="1"/>
          </p:nvPr>
        </p:nvSpPr>
        <p:spPr>
          <a:xfrm>
            <a:off x="612775" y="1600200"/>
            <a:ext cx="8153400" cy="4495800"/>
          </a:xfrm>
        </p:spPr>
        <p:txBody>
          <a:bodyPr>
            <a:normAutofit fontScale="92500" lnSpcReduction="20000"/>
          </a:bodyPr>
          <a:lstStyle/>
          <a:p>
            <a:pPr marL="320040" indent="-320040" eaLnBrk="1" fontAlgn="auto" hangingPunct="1">
              <a:spcAft>
                <a:spcPts val="0"/>
              </a:spcAft>
              <a:buFont typeface="Wingdings"/>
              <a:buChar char=""/>
              <a:defRPr/>
            </a:pPr>
            <a:r>
              <a:rPr lang="en-CA" dirty="0" smtClean="0"/>
              <a:t>In law, they are usually defined only in terms of what they should achieve – Examples from SOX</a:t>
            </a:r>
          </a:p>
          <a:p>
            <a:pPr marL="640080" lvl="1" indent="-274320" eaLnBrk="1" fontAlgn="auto" hangingPunct="1">
              <a:spcAft>
                <a:spcPts val="0"/>
              </a:spcAft>
              <a:buFont typeface="Wingdings 2"/>
              <a:buChar char=""/>
              <a:defRPr/>
            </a:pPr>
            <a:r>
              <a:rPr lang="en-CA" i="1" dirty="0"/>
              <a:t>(a) pertain to the </a:t>
            </a:r>
            <a:r>
              <a:rPr lang="en-CA" i="1" dirty="0" smtClean="0"/>
              <a:t>maintenance of </a:t>
            </a:r>
            <a:r>
              <a:rPr lang="en-CA" i="1" dirty="0"/>
              <a:t>records that in </a:t>
            </a:r>
            <a:r>
              <a:rPr lang="en-CA" b="1" i="1" dirty="0"/>
              <a:t>reasonable detail accurately and </a:t>
            </a:r>
            <a:r>
              <a:rPr lang="en-CA" b="1" i="1" dirty="0" smtClean="0"/>
              <a:t>fairly reflect</a:t>
            </a:r>
            <a:r>
              <a:rPr lang="en-CA" i="1" dirty="0" smtClean="0"/>
              <a:t> </a:t>
            </a:r>
            <a:r>
              <a:rPr lang="en-CA" i="1" dirty="0"/>
              <a:t>the transactions and dispositions </a:t>
            </a:r>
            <a:r>
              <a:rPr lang="en-CA" i="1" dirty="0" smtClean="0"/>
              <a:t>…</a:t>
            </a:r>
          </a:p>
          <a:p>
            <a:pPr marL="640080" lvl="1" indent="-274320" eaLnBrk="1" fontAlgn="auto" hangingPunct="1">
              <a:spcAft>
                <a:spcPts val="0"/>
              </a:spcAft>
              <a:buFont typeface="Wingdings 2"/>
              <a:buChar char=""/>
              <a:defRPr/>
            </a:pPr>
            <a:r>
              <a:rPr lang="en-CA" i="1" dirty="0" smtClean="0"/>
              <a:t>(b</a:t>
            </a:r>
            <a:r>
              <a:rPr lang="en-CA" i="1" dirty="0"/>
              <a:t>) provide </a:t>
            </a:r>
            <a:r>
              <a:rPr lang="en-CA" b="1" i="1" dirty="0"/>
              <a:t>reasonable </a:t>
            </a:r>
            <a:r>
              <a:rPr lang="en-CA" b="1" i="1" dirty="0" smtClean="0"/>
              <a:t>assurance </a:t>
            </a:r>
            <a:r>
              <a:rPr lang="en-CA" i="1" dirty="0"/>
              <a:t>that </a:t>
            </a:r>
            <a:r>
              <a:rPr lang="en-CA" i="1" dirty="0" smtClean="0"/>
              <a:t>transactions are </a:t>
            </a:r>
            <a:r>
              <a:rPr lang="en-CA" i="1" dirty="0"/>
              <a:t>recorded as necessary to permit preparation of </a:t>
            </a:r>
            <a:r>
              <a:rPr lang="en-CA" i="1" dirty="0" smtClean="0"/>
              <a:t>financial statements …</a:t>
            </a:r>
          </a:p>
          <a:p>
            <a:pPr marL="640080" lvl="1" indent="-274320" eaLnBrk="1" fontAlgn="auto" hangingPunct="1">
              <a:spcAft>
                <a:spcPts val="0"/>
              </a:spcAft>
              <a:buFont typeface="Wingdings 2"/>
              <a:buChar char=""/>
              <a:defRPr/>
            </a:pPr>
            <a:r>
              <a:rPr lang="en-CA" i="1" dirty="0" smtClean="0"/>
              <a:t>(</a:t>
            </a:r>
            <a:r>
              <a:rPr lang="en-CA" i="1" dirty="0"/>
              <a:t>c) provide </a:t>
            </a:r>
            <a:r>
              <a:rPr lang="en-CA" b="1" i="1" dirty="0"/>
              <a:t>reasonable </a:t>
            </a:r>
            <a:r>
              <a:rPr lang="en-CA" b="1" i="1" dirty="0" smtClean="0"/>
              <a:t>assurance </a:t>
            </a:r>
            <a:r>
              <a:rPr lang="en-CA" i="1" dirty="0" smtClean="0"/>
              <a:t>regarding </a:t>
            </a:r>
            <a:r>
              <a:rPr lang="en-CA" i="1" dirty="0"/>
              <a:t>prevention or timely detection of </a:t>
            </a:r>
            <a:r>
              <a:rPr lang="en-CA" i="1" dirty="0" smtClean="0"/>
              <a:t>unauthorized acquisition, use or disposition …</a:t>
            </a:r>
          </a:p>
          <a:p>
            <a:pPr marL="320040" indent="-320040" eaLnBrk="1" fontAlgn="auto" hangingPunct="1">
              <a:spcAft>
                <a:spcPts val="0"/>
              </a:spcAft>
              <a:buFont typeface="Wingdings"/>
              <a:buChar char=""/>
              <a:defRPr/>
            </a:pPr>
            <a:r>
              <a:rPr lang="en-CA" dirty="0" smtClean="0"/>
              <a:t>Details are found in standards, professional and ‘best practices’ manuals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dirty="0" smtClean="0"/>
              <a:t>Generic extraction model </a:t>
            </a:r>
            <a:r>
              <a:rPr lang="en-CA" sz="2200" dirty="0"/>
              <a:t>for </a:t>
            </a:r>
            <a:r>
              <a:rPr lang="en-CA" sz="2200" dirty="0" smtClean="0"/>
              <a:t>enterprise governance</a:t>
            </a:r>
            <a:r>
              <a:rPr lang="en-CA" sz="4000" dirty="0" smtClean="0"/>
              <a:t/>
            </a:r>
            <a:br>
              <a:rPr lang="en-CA" sz="4000" dirty="0" smtClean="0"/>
            </a:br>
            <a:r>
              <a:rPr lang="en-CA" sz="2000" dirty="0"/>
              <a:t>(Hassan and Logrippo, RELAW2009)</a:t>
            </a:r>
          </a:p>
        </p:txBody>
      </p:sp>
      <p:sp>
        <p:nvSpPr>
          <p:cNvPr id="3" name="Slide Number Placeholder 2"/>
          <p:cNvSpPr>
            <a:spLocks noGrp="1"/>
          </p:cNvSpPr>
          <p:nvPr>
            <p:ph type="sldNum" sz="quarter" idx="12"/>
          </p:nvPr>
        </p:nvSpPr>
        <p:spPr/>
        <p:txBody>
          <a:bodyPr>
            <a:normAutofit fontScale="85000" lnSpcReduction="20000"/>
          </a:bodyPr>
          <a:lstStyle/>
          <a:p>
            <a:pPr>
              <a:defRPr/>
            </a:pPr>
            <a:fld id="{9BEB5950-F95D-41FF-B196-68BC7A15043B}" type="slidenum">
              <a:rPr lang="en-CA"/>
              <a:pPr>
                <a:defRPr/>
              </a:pPr>
              <a:t>18</a:t>
            </a:fld>
            <a:endParaRPr lang="en-CA"/>
          </a:p>
        </p:txBody>
      </p:sp>
      <p:pic>
        <p:nvPicPr>
          <p:cNvPr id="31747" name="Picture 2"/>
          <p:cNvPicPr>
            <a:picLocks noGrp="1" noChangeAspect="1" noChangeArrowheads="1"/>
          </p:cNvPicPr>
          <p:nvPr>
            <p:ph sz="quarter" idx="1"/>
          </p:nvPr>
        </p:nvPicPr>
        <p:blipFill>
          <a:blip r:embed="rId2"/>
          <a:srcRect/>
          <a:stretch>
            <a:fillRect/>
          </a:stretch>
        </p:blipFill>
        <p:spPr>
          <a:xfrm>
            <a:off x="3059113" y="1797050"/>
            <a:ext cx="4105275" cy="4940300"/>
          </a:xfrm>
        </p:spPr>
      </p:pic>
      <p:sp>
        <p:nvSpPr>
          <p:cNvPr id="31748" name="TextBox 4"/>
          <p:cNvSpPr txBox="1">
            <a:spLocks noChangeArrowheads="1"/>
          </p:cNvSpPr>
          <p:nvPr/>
        </p:nvSpPr>
        <p:spPr bwMode="auto">
          <a:xfrm>
            <a:off x="468313" y="4437063"/>
            <a:ext cx="1511300" cy="1754187"/>
          </a:xfrm>
          <a:prstGeom prst="rect">
            <a:avLst/>
          </a:prstGeom>
          <a:solidFill>
            <a:srgbClr val="FFFF00"/>
          </a:solidFill>
          <a:ln w="9525">
            <a:noFill/>
            <a:miter lim="800000"/>
            <a:headEnd/>
            <a:tailEnd/>
          </a:ln>
        </p:spPr>
        <p:txBody>
          <a:bodyPr>
            <a:spAutoFit/>
          </a:bodyPr>
          <a:lstStyle/>
          <a:p>
            <a:r>
              <a:rPr lang="en-CA">
                <a:latin typeface="Tw Cen MT" pitchFamily="34" charset="0"/>
              </a:rPr>
              <a:t>Concepts found in normative text are to be mapped into these classes </a:t>
            </a:r>
          </a:p>
        </p:txBody>
      </p:sp>
      <p:sp>
        <p:nvSpPr>
          <p:cNvPr id="31749" name="TextBox 5"/>
          <p:cNvSpPr txBox="1">
            <a:spLocks noChangeArrowheads="1"/>
          </p:cNvSpPr>
          <p:nvPr/>
        </p:nvSpPr>
        <p:spPr bwMode="auto">
          <a:xfrm>
            <a:off x="6227763" y="1700213"/>
            <a:ext cx="2665412" cy="369887"/>
          </a:xfrm>
          <a:prstGeom prst="rect">
            <a:avLst/>
          </a:prstGeom>
          <a:noFill/>
          <a:ln w="9525">
            <a:noFill/>
            <a:miter lim="800000"/>
            <a:headEnd/>
            <a:tailEnd/>
          </a:ln>
        </p:spPr>
        <p:txBody>
          <a:bodyPr>
            <a:spAutoFit/>
          </a:bodyPr>
          <a:lstStyle/>
          <a:p>
            <a:r>
              <a:rPr lang="en-CA">
                <a:latin typeface="Tw Cen MT" pitchFamily="34" charset="0"/>
              </a:rPr>
              <a:t>Note specific purpose!</a:t>
            </a:r>
          </a:p>
        </p:txBody>
      </p:sp>
      <p:cxnSp>
        <p:nvCxnSpPr>
          <p:cNvPr id="8" name="Straight Arrow Connector 7"/>
          <p:cNvCxnSpPr/>
          <p:nvPr/>
        </p:nvCxnSpPr>
        <p:spPr>
          <a:xfrm flipV="1">
            <a:off x="7164388" y="908050"/>
            <a:ext cx="0" cy="7921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12775" y="228600"/>
            <a:ext cx="8153400" cy="990600"/>
          </a:xfrm>
        </p:spPr>
        <p:txBody>
          <a:bodyPr/>
          <a:lstStyle/>
          <a:p>
            <a:pPr eaLnBrk="1" hangingPunct="1"/>
            <a:r>
              <a:rPr lang="en-CA" smtClean="0"/>
              <a:t>Scanning normative text</a:t>
            </a:r>
          </a:p>
        </p:txBody>
      </p:sp>
      <p:sp>
        <p:nvSpPr>
          <p:cNvPr id="3" name="Slide Number Placeholder 2"/>
          <p:cNvSpPr>
            <a:spLocks noGrp="1"/>
          </p:cNvSpPr>
          <p:nvPr>
            <p:ph type="sldNum" sz="quarter" idx="12"/>
          </p:nvPr>
        </p:nvSpPr>
        <p:spPr/>
        <p:txBody>
          <a:bodyPr>
            <a:normAutofit fontScale="85000" lnSpcReduction="20000"/>
          </a:bodyPr>
          <a:lstStyle/>
          <a:p>
            <a:pPr>
              <a:defRPr/>
            </a:pPr>
            <a:fld id="{3CC43AB9-977D-4531-8402-9707E426892D}" type="slidenum">
              <a:rPr lang="en-CA"/>
              <a:pPr>
                <a:defRPr/>
              </a:pPr>
              <a:t>19</a:t>
            </a:fld>
            <a:endParaRPr lang="en-CA"/>
          </a:p>
        </p:txBody>
      </p:sp>
      <p:sp>
        <p:nvSpPr>
          <p:cNvPr id="4" name="Content Placeholder 3"/>
          <p:cNvSpPr>
            <a:spLocks noGrp="1"/>
          </p:cNvSpPr>
          <p:nvPr>
            <p:ph sz="quarter" idx="1"/>
          </p:nvPr>
        </p:nvSpPr>
        <p:spPr>
          <a:xfrm>
            <a:off x="612775" y="1600200"/>
            <a:ext cx="8153400" cy="4495800"/>
          </a:xfrm>
        </p:spPr>
        <p:txBody>
          <a:bodyPr>
            <a:normAutofit/>
          </a:bodyPr>
          <a:lstStyle/>
          <a:p>
            <a:pPr marL="0" indent="0" eaLnBrk="1" fontAlgn="auto" hangingPunct="1">
              <a:spcAft>
                <a:spcPts val="0"/>
              </a:spcAft>
              <a:buFont typeface="Wingdings"/>
              <a:buNone/>
              <a:defRPr/>
            </a:pPr>
            <a:endParaRPr lang="en-CA" dirty="0"/>
          </a:p>
          <a:p>
            <a:pPr marL="320040" indent="-320040" eaLnBrk="1" fontAlgn="auto" hangingPunct="1">
              <a:spcAft>
                <a:spcPts val="0"/>
              </a:spcAft>
              <a:buFont typeface="Wingdings"/>
              <a:buChar char=""/>
              <a:defRPr/>
            </a:pPr>
            <a:r>
              <a:rPr lang="en-CA" dirty="0" smtClean="0"/>
              <a:t>The extraction process can be to carefully scan the law, standards, ‘best practices’, enterprise regulations, looking for elements that can be implemented in software</a:t>
            </a:r>
          </a:p>
          <a:p>
            <a:pPr marL="320040" indent="-320040" eaLnBrk="1" fontAlgn="auto" hangingPunct="1">
              <a:spcAft>
                <a:spcPts val="0"/>
              </a:spcAft>
              <a:buFont typeface="Wingdings"/>
              <a:buChar char=""/>
              <a:defRPr/>
            </a:pPr>
            <a:r>
              <a:rPr lang="en-CA" dirty="0" smtClean="0"/>
              <a:t>Concepts found should be mapped on an </a:t>
            </a:r>
            <a:r>
              <a:rPr lang="en-CA" i="1" dirty="0" smtClean="0"/>
              <a:t>extraction model</a:t>
            </a:r>
            <a:r>
              <a:rPr lang="en-CA" dirty="0" smtClean="0"/>
              <a:t> that can be the basis for software implementation</a:t>
            </a:r>
          </a:p>
          <a:p>
            <a:pPr marL="640080" lvl="1" indent="-274320" eaLnBrk="1" fontAlgn="auto" hangingPunct="1">
              <a:spcAft>
                <a:spcPts val="0"/>
              </a:spcAft>
              <a:buFont typeface="Wingdings 2"/>
              <a:buChar char=""/>
              <a:defRPr/>
            </a:pPr>
            <a:r>
              <a:rPr lang="en-CA" dirty="0" smtClean="0"/>
              <a:t>Conceptual graphs, lattices, UML</a:t>
            </a:r>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idx="4294967295"/>
          </p:nvPr>
        </p:nvSpPr>
        <p:spPr>
          <a:xfrm>
            <a:off x="609600" y="1862138"/>
            <a:ext cx="8153400" cy="990600"/>
          </a:xfrm>
        </p:spPr>
        <p:txBody>
          <a:bodyPr/>
          <a:lstStyle/>
          <a:p>
            <a:pPr algn="ctr"/>
            <a:r>
              <a:rPr lang="fr-FR" sz="4000" dirty="0" err="1" smtClean="0"/>
              <a:t>Towards</a:t>
            </a:r>
            <a:r>
              <a:rPr lang="fr-FR" sz="4000" dirty="0" smtClean="0"/>
              <a:t> a </a:t>
            </a:r>
            <a:r>
              <a:rPr lang="fr-FR" sz="4000" dirty="0" err="1" smtClean="0"/>
              <a:t>process</a:t>
            </a:r>
            <a:r>
              <a:rPr lang="fr-FR" sz="4000" dirty="0" smtClean="0"/>
              <a:t> for </a:t>
            </a:r>
            <a:r>
              <a:rPr lang="fr-FR" sz="4000" dirty="0" err="1" smtClean="0"/>
              <a:t>producing</a:t>
            </a:r>
            <a:r>
              <a:rPr lang="fr-FR" sz="4000" dirty="0" smtClean="0"/>
              <a:t> software </a:t>
            </a:r>
            <a:r>
              <a:rPr lang="fr-FR" sz="4000" dirty="0" err="1" smtClean="0"/>
              <a:t>from</a:t>
            </a:r>
            <a:r>
              <a:rPr lang="fr-FR" sz="4000" dirty="0" smtClean="0"/>
              <a:t> </a:t>
            </a:r>
            <a:r>
              <a:rPr lang="fr-FR" sz="4000" dirty="0" err="1" smtClean="0"/>
              <a:t>legal</a:t>
            </a:r>
            <a:r>
              <a:rPr lang="fr-FR" sz="4000" dirty="0" smtClean="0"/>
              <a:t> </a:t>
            </a:r>
            <a:r>
              <a:rPr lang="fr-FR" sz="4000" dirty="0" err="1" smtClean="0"/>
              <a:t>requirements</a:t>
            </a:r>
            <a:endParaRPr lang="fr-FR" sz="4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612775" y="228600"/>
            <a:ext cx="8153400" cy="990600"/>
          </a:xfrm>
        </p:spPr>
        <p:txBody>
          <a:bodyPr/>
          <a:lstStyle/>
          <a:p>
            <a:pPr eaLnBrk="1" hangingPunct="1"/>
            <a:r>
              <a:rPr lang="en-CA" smtClean="0"/>
              <a:t>Joint work</a:t>
            </a:r>
          </a:p>
        </p:txBody>
      </p:sp>
      <p:sp>
        <p:nvSpPr>
          <p:cNvPr id="3" name="Slide Number Placeholder 2"/>
          <p:cNvSpPr>
            <a:spLocks noGrp="1"/>
          </p:cNvSpPr>
          <p:nvPr>
            <p:ph type="sldNum" sz="quarter" idx="12"/>
          </p:nvPr>
        </p:nvSpPr>
        <p:spPr/>
        <p:txBody>
          <a:bodyPr>
            <a:normAutofit fontScale="85000" lnSpcReduction="20000"/>
          </a:bodyPr>
          <a:lstStyle/>
          <a:p>
            <a:pPr>
              <a:defRPr/>
            </a:pPr>
            <a:fld id="{1F2B5109-824B-4F61-A514-B7BEA11EFBBE}" type="slidenum">
              <a:rPr lang="en-CA"/>
              <a:pPr>
                <a:defRPr/>
              </a:pPr>
              <a:t>20</a:t>
            </a:fld>
            <a:endParaRPr lang="en-CA"/>
          </a:p>
        </p:txBody>
      </p:sp>
      <p:sp>
        <p:nvSpPr>
          <p:cNvPr id="33795" name="Content Placeholder 3"/>
          <p:cNvSpPr>
            <a:spLocks noGrp="1"/>
          </p:cNvSpPr>
          <p:nvPr>
            <p:ph sz="quarter" idx="1"/>
          </p:nvPr>
        </p:nvSpPr>
        <p:spPr>
          <a:xfrm>
            <a:off x="612775" y="1600200"/>
            <a:ext cx="6480175" cy="4495800"/>
          </a:xfrm>
        </p:spPr>
        <p:txBody>
          <a:bodyPr/>
          <a:lstStyle/>
          <a:p>
            <a:pPr eaLnBrk="1" hangingPunct="1"/>
            <a:r>
              <a:rPr lang="en-CA" sz="3200" smtClean="0"/>
              <a:t>The resulting formalized representations are </a:t>
            </a:r>
            <a:r>
              <a:rPr lang="en-CA" sz="3200" i="1" smtClean="0"/>
              <a:t>interpretations</a:t>
            </a:r>
            <a:r>
              <a:rPr lang="en-CA" sz="3200" smtClean="0"/>
              <a:t> of the original text</a:t>
            </a:r>
          </a:p>
          <a:p>
            <a:pPr lvl="1" eaLnBrk="1" hangingPunct="1"/>
            <a:r>
              <a:rPr lang="en-CA" sz="2800" smtClean="0"/>
              <a:t>For IT specialists, the acceptance criterion is: </a:t>
            </a:r>
          </a:p>
          <a:p>
            <a:pPr lvl="2" eaLnBrk="1" hangingPunct="1"/>
            <a:r>
              <a:rPr lang="en-CA" sz="2400" smtClean="0"/>
              <a:t>can this interpretation be </a:t>
            </a:r>
            <a:r>
              <a:rPr lang="en-CA" sz="2400" i="1" smtClean="0"/>
              <a:t>implemented</a:t>
            </a:r>
            <a:r>
              <a:rPr lang="en-CA" sz="2400" smtClean="0"/>
              <a:t> in software?</a:t>
            </a:r>
          </a:p>
          <a:p>
            <a:pPr lvl="1" eaLnBrk="1" hangingPunct="1"/>
            <a:r>
              <a:rPr lang="en-CA" sz="2800" smtClean="0"/>
              <a:t>For Law specialists, the criterion is: </a:t>
            </a:r>
          </a:p>
          <a:p>
            <a:pPr lvl="2" eaLnBrk="1" hangingPunct="1"/>
            <a:r>
              <a:rPr lang="en-CA" sz="2400" smtClean="0"/>
              <a:t>can this interpretation be </a:t>
            </a:r>
            <a:r>
              <a:rPr lang="en-CA" sz="2400" i="1" smtClean="0"/>
              <a:t>defended</a:t>
            </a:r>
            <a:r>
              <a:rPr lang="en-CA" sz="2400" smtClean="0"/>
              <a:t> in court? </a:t>
            </a:r>
          </a:p>
        </p:txBody>
      </p:sp>
      <p:pic>
        <p:nvPicPr>
          <p:cNvPr id="33796" name="Picture 2" descr="C:\Users\Luigi_2\AppData\Local\Microsoft\Windows\Temporary Internet Files\Content.IE5\MA0D899S\MC900129886[1].wmf"/>
          <p:cNvPicPr>
            <a:picLocks noChangeAspect="1" noChangeArrowheads="1"/>
          </p:cNvPicPr>
          <p:nvPr/>
        </p:nvPicPr>
        <p:blipFill>
          <a:blip r:embed="rId2"/>
          <a:srcRect/>
          <a:stretch>
            <a:fillRect/>
          </a:stretch>
        </p:blipFill>
        <p:spPr bwMode="auto">
          <a:xfrm>
            <a:off x="7288213" y="2801938"/>
            <a:ext cx="1635125" cy="1635125"/>
          </a:xfrm>
          <a:prstGeom prst="rect">
            <a:avLst/>
          </a:prstGeom>
          <a:noFill/>
          <a:ln w="9525">
            <a:noFill/>
            <a:miter lim="800000"/>
            <a:headEnd/>
            <a:tailEnd/>
          </a:ln>
        </p:spPr>
      </p:pic>
      <p:pic>
        <p:nvPicPr>
          <p:cNvPr id="33797" name="Picture 5" descr="C:\Users\Luigi_2\AppData\Local\Microsoft\Windows\Temporary Internet Files\Content.IE5\IN8IXI8F\MC900056530[1].wmf"/>
          <p:cNvPicPr>
            <a:picLocks noChangeAspect="1" noChangeArrowheads="1"/>
          </p:cNvPicPr>
          <p:nvPr/>
        </p:nvPicPr>
        <p:blipFill>
          <a:blip r:embed="rId3"/>
          <a:srcRect/>
          <a:stretch>
            <a:fillRect/>
          </a:stretch>
        </p:blipFill>
        <p:spPr bwMode="auto">
          <a:xfrm>
            <a:off x="7288213" y="4933950"/>
            <a:ext cx="1703387" cy="1303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llipse 11"/>
          <p:cNvSpPr/>
          <p:nvPr/>
        </p:nvSpPr>
        <p:spPr>
          <a:xfrm>
            <a:off x="827088" y="1989138"/>
            <a:ext cx="3960812" cy="259238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2" name="Titr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dirty="0" smtClean="0"/>
              <a:t>We are interested in the intersection</a:t>
            </a:r>
            <a:endParaRPr lang="fr-CA" dirty="0"/>
          </a:p>
        </p:txBody>
      </p:sp>
      <p:sp>
        <p:nvSpPr>
          <p:cNvPr id="3" name="Espace réservé du numéro de diapositive 2"/>
          <p:cNvSpPr>
            <a:spLocks noGrp="1"/>
          </p:cNvSpPr>
          <p:nvPr>
            <p:ph type="sldNum" sz="quarter" idx="12"/>
          </p:nvPr>
        </p:nvSpPr>
        <p:spPr/>
        <p:txBody>
          <a:bodyPr>
            <a:normAutofit fontScale="85000" lnSpcReduction="20000"/>
          </a:bodyPr>
          <a:lstStyle/>
          <a:p>
            <a:pPr>
              <a:defRPr/>
            </a:pPr>
            <a:fld id="{BDA5A0BC-2A75-4048-BA3A-5EFAE611F680}" type="slidenum">
              <a:rPr lang="en-CA"/>
              <a:pPr>
                <a:defRPr/>
              </a:pPr>
              <a:t>21</a:t>
            </a:fld>
            <a:endParaRPr lang="en-CA"/>
          </a:p>
        </p:txBody>
      </p:sp>
      <p:sp>
        <p:nvSpPr>
          <p:cNvPr id="13" name="Ellipse 12"/>
          <p:cNvSpPr/>
          <p:nvPr/>
        </p:nvSpPr>
        <p:spPr>
          <a:xfrm>
            <a:off x="3779838" y="1989138"/>
            <a:ext cx="3960812" cy="259238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solidFill>
                <a:schemeClr val="accent1">
                  <a:lumMod val="20000"/>
                  <a:lumOff val="80000"/>
                </a:schemeClr>
              </a:solidFill>
            </a:endParaRPr>
          </a:p>
        </p:txBody>
      </p:sp>
      <p:pic>
        <p:nvPicPr>
          <p:cNvPr id="34821" name="Picture 6"/>
          <p:cNvPicPr>
            <a:picLocks noChangeAspect="1" noChangeArrowheads="1"/>
          </p:cNvPicPr>
          <p:nvPr/>
        </p:nvPicPr>
        <p:blipFill>
          <a:blip r:embed="rId3"/>
          <a:srcRect/>
          <a:stretch>
            <a:fillRect/>
          </a:stretch>
        </p:blipFill>
        <p:spPr bwMode="auto">
          <a:xfrm>
            <a:off x="1851025" y="2482850"/>
            <a:ext cx="1497013" cy="1497013"/>
          </a:xfrm>
          <a:prstGeom prst="rect">
            <a:avLst/>
          </a:prstGeom>
          <a:noFill/>
          <a:ln w="9525">
            <a:noFill/>
            <a:miter lim="800000"/>
            <a:headEnd/>
            <a:tailEnd/>
          </a:ln>
        </p:spPr>
      </p:pic>
      <p:pic>
        <p:nvPicPr>
          <p:cNvPr id="34822" name="Picture 7"/>
          <p:cNvPicPr>
            <a:picLocks noChangeAspect="1" noChangeArrowheads="1"/>
          </p:cNvPicPr>
          <p:nvPr/>
        </p:nvPicPr>
        <p:blipFill>
          <a:blip r:embed="rId4"/>
          <a:srcRect/>
          <a:stretch>
            <a:fillRect/>
          </a:stretch>
        </p:blipFill>
        <p:spPr bwMode="auto">
          <a:xfrm>
            <a:off x="5364163" y="2649538"/>
            <a:ext cx="1574800" cy="1209675"/>
          </a:xfrm>
          <a:prstGeom prst="rect">
            <a:avLst/>
          </a:prstGeom>
          <a:noFill/>
          <a:ln w="9525">
            <a:noFill/>
            <a:miter lim="800000"/>
            <a:headEnd/>
            <a:tailEnd/>
          </a:ln>
        </p:spPr>
      </p:pic>
      <p:sp>
        <p:nvSpPr>
          <p:cNvPr id="23" name="Étoile à 4 branches 22"/>
          <p:cNvSpPr/>
          <p:nvPr/>
        </p:nvSpPr>
        <p:spPr>
          <a:xfrm>
            <a:off x="3851275" y="2482850"/>
            <a:ext cx="865188" cy="1593850"/>
          </a:xfrm>
          <a:prstGeom prst="star4">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34824" name="Content Placeholder 3"/>
          <p:cNvSpPr>
            <a:spLocks noGrp="1"/>
          </p:cNvSpPr>
          <p:nvPr>
            <p:ph sz="quarter" idx="1"/>
          </p:nvPr>
        </p:nvSpPr>
        <p:spPr>
          <a:xfrm>
            <a:off x="711200" y="4603750"/>
            <a:ext cx="8153400" cy="1731963"/>
          </a:xfrm>
        </p:spPr>
        <p:txBody>
          <a:bodyPr/>
          <a:lstStyle/>
          <a:p>
            <a:pPr eaLnBrk="1" hangingPunct="1"/>
            <a:endParaRPr lang="en-CA" smtClean="0"/>
          </a:p>
          <a:p>
            <a:pPr eaLnBrk="1" hangingPunct="1"/>
            <a:r>
              <a:rPr lang="en-CA" smtClean="0"/>
              <a:t>Identify and formalize the intersection</a:t>
            </a:r>
          </a:p>
          <a:p>
            <a:pPr eaLnBrk="1" hangingPunct="1"/>
            <a:r>
              <a:rPr lang="en-CA" smtClean="0"/>
              <a:t>Expand it as much as possible</a:t>
            </a:r>
          </a:p>
          <a:p>
            <a:pPr eaLnBrk="1" hangingPunct="1"/>
            <a:endParaRPr lang="en-CA"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dirty="0" smtClean="0">
                <a:sym typeface="Wingdings"/>
              </a:rPr>
              <a:t></a:t>
            </a:r>
            <a:r>
              <a:rPr lang="en-CA" dirty="0" smtClean="0"/>
              <a:t>Compliance of enterprise requirements to legal requirements</a:t>
            </a:r>
            <a:endParaRPr lang="en-CA" dirty="0"/>
          </a:p>
        </p:txBody>
      </p:sp>
      <p:sp>
        <p:nvSpPr>
          <p:cNvPr id="3" name="Slide Number Placeholder 2"/>
          <p:cNvSpPr>
            <a:spLocks noGrp="1"/>
          </p:cNvSpPr>
          <p:nvPr>
            <p:ph type="sldNum" sz="quarter" idx="12"/>
          </p:nvPr>
        </p:nvSpPr>
        <p:spPr/>
        <p:txBody>
          <a:bodyPr>
            <a:normAutofit fontScale="85000" lnSpcReduction="20000"/>
          </a:bodyPr>
          <a:lstStyle/>
          <a:p>
            <a:pPr>
              <a:defRPr/>
            </a:pPr>
            <a:fld id="{65DCA059-146F-4F12-8179-CD56556C4E8B}" type="slidenum">
              <a:rPr lang="en-CA"/>
              <a:pPr>
                <a:defRPr/>
              </a:pPr>
              <a:t>22</a:t>
            </a:fld>
            <a:endParaRPr lang="en-CA"/>
          </a:p>
        </p:txBody>
      </p:sp>
      <p:grpSp>
        <p:nvGrpSpPr>
          <p:cNvPr id="36867" name="Content Placeholder 4"/>
          <p:cNvGrpSpPr>
            <a:grpSpLocks noGrp="1"/>
          </p:cNvGrpSpPr>
          <p:nvPr/>
        </p:nvGrpSpPr>
        <p:grpSpPr bwMode="auto">
          <a:xfrm>
            <a:off x="612775" y="1670050"/>
            <a:ext cx="8153400" cy="4495800"/>
            <a:chOff x="323529" y="1628800"/>
            <a:chExt cx="8842025" cy="5040560"/>
          </a:xfrm>
        </p:grpSpPr>
        <p:sp>
          <p:nvSpPr>
            <p:cNvPr id="6" name="Rounded Rectangle 5"/>
            <p:cNvSpPr/>
            <p:nvPr/>
          </p:nvSpPr>
          <p:spPr>
            <a:xfrm>
              <a:off x="323529" y="3716575"/>
              <a:ext cx="7848675" cy="2952785"/>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7" name="Rounded Rectangle 6"/>
            <p:cNvSpPr/>
            <p:nvPr/>
          </p:nvSpPr>
          <p:spPr>
            <a:xfrm>
              <a:off x="755646" y="1628800"/>
              <a:ext cx="6960340" cy="176918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8" name="Rectangle 7"/>
            <p:cNvSpPr/>
            <p:nvPr/>
          </p:nvSpPr>
          <p:spPr>
            <a:xfrm>
              <a:off x="611033" y="3907019"/>
              <a:ext cx="2160580" cy="86501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Legal</a:t>
              </a:r>
              <a:r>
                <a:rPr lang="en-CA" sz="2000" dirty="0">
                  <a:solidFill>
                    <a:schemeClr val="tx1"/>
                  </a:solidFill>
                </a:rPr>
                <a:t> </a:t>
              </a:r>
            </a:p>
            <a:p>
              <a:pPr algn="ctr" fontAlgn="auto">
                <a:spcBef>
                  <a:spcPts val="0"/>
                </a:spcBef>
                <a:spcAft>
                  <a:spcPts val="0"/>
                </a:spcAft>
                <a:defRPr/>
              </a:pPr>
              <a:r>
                <a:rPr lang="en-CA" dirty="0">
                  <a:solidFill>
                    <a:schemeClr val="tx1"/>
                  </a:solidFill>
                </a:rPr>
                <a:t>requirements for privacy software </a:t>
              </a:r>
            </a:p>
          </p:txBody>
        </p:sp>
        <p:sp>
          <p:nvSpPr>
            <p:cNvPr id="9" name="Rectangle 8"/>
            <p:cNvSpPr/>
            <p:nvPr/>
          </p:nvSpPr>
          <p:spPr>
            <a:xfrm>
              <a:off x="5651814" y="3933718"/>
              <a:ext cx="2160580" cy="86323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prstClr val="black"/>
                  </a:solidFill>
                </a:rPr>
                <a:t>Enterprise</a:t>
              </a:r>
              <a:r>
                <a:rPr lang="en-CA" sz="2000" dirty="0">
                  <a:solidFill>
                    <a:prstClr val="black"/>
                  </a:solidFill>
                </a:rPr>
                <a:t> </a:t>
              </a:r>
            </a:p>
            <a:p>
              <a:pPr algn="ctr" fontAlgn="auto">
                <a:spcBef>
                  <a:spcPts val="0"/>
                </a:spcBef>
                <a:spcAft>
                  <a:spcPts val="0"/>
                </a:spcAft>
                <a:defRPr/>
              </a:pPr>
              <a:r>
                <a:rPr lang="en-CA" dirty="0">
                  <a:solidFill>
                    <a:prstClr val="black"/>
                  </a:solidFill>
                </a:rPr>
                <a:t>requirements for privacy software </a:t>
              </a:r>
            </a:p>
          </p:txBody>
        </p:sp>
        <p:sp>
          <p:nvSpPr>
            <p:cNvPr id="10" name="Horizontal Scroll 9"/>
            <p:cNvSpPr/>
            <p:nvPr/>
          </p:nvSpPr>
          <p:spPr>
            <a:xfrm rot="5400000">
              <a:off x="954211" y="1683917"/>
              <a:ext cx="1331334" cy="136349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36874" name="TextBox 10"/>
            <p:cNvSpPr txBox="1">
              <a:spLocks noChangeArrowheads="1"/>
            </p:cNvSpPr>
            <p:nvPr/>
          </p:nvSpPr>
          <p:spPr bwMode="auto">
            <a:xfrm>
              <a:off x="1115616" y="2060848"/>
              <a:ext cx="936104" cy="646331"/>
            </a:xfrm>
            <a:prstGeom prst="rect">
              <a:avLst/>
            </a:prstGeom>
            <a:noFill/>
            <a:ln w="9525">
              <a:noFill/>
              <a:miter lim="800000"/>
              <a:headEnd/>
              <a:tailEnd/>
            </a:ln>
          </p:spPr>
          <p:txBody>
            <a:bodyPr>
              <a:spAutoFit/>
            </a:bodyPr>
            <a:lstStyle/>
            <a:p>
              <a:pPr algn="ctr"/>
              <a:r>
                <a:rPr lang="en-CA">
                  <a:latin typeface="Tw Cen MT" pitchFamily="34" charset="0"/>
                </a:rPr>
                <a:t>Privacy Law</a:t>
              </a:r>
            </a:p>
          </p:txBody>
        </p:sp>
        <p:sp>
          <p:nvSpPr>
            <p:cNvPr id="12" name="Horizontal Scroll 11"/>
            <p:cNvSpPr/>
            <p:nvPr/>
          </p:nvSpPr>
          <p:spPr>
            <a:xfrm rot="5400000">
              <a:off x="5973164" y="1666147"/>
              <a:ext cx="1297518" cy="136521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36876" name="TextBox 12"/>
            <p:cNvSpPr txBox="1">
              <a:spLocks noChangeArrowheads="1"/>
            </p:cNvSpPr>
            <p:nvPr/>
          </p:nvSpPr>
          <p:spPr bwMode="auto">
            <a:xfrm>
              <a:off x="6077612" y="1988840"/>
              <a:ext cx="1088760" cy="923330"/>
            </a:xfrm>
            <a:prstGeom prst="rect">
              <a:avLst/>
            </a:prstGeom>
            <a:noFill/>
            <a:ln w="9525">
              <a:noFill/>
              <a:miter lim="800000"/>
              <a:headEnd/>
              <a:tailEnd/>
            </a:ln>
          </p:spPr>
          <p:txBody>
            <a:bodyPr wrap="none">
              <a:spAutoFit/>
            </a:bodyPr>
            <a:lstStyle/>
            <a:p>
              <a:pPr algn="ctr"/>
              <a:r>
                <a:rPr lang="en-CA">
                  <a:latin typeface="Tw Cen MT" pitchFamily="34" charset="0"/>
                </a:rPr>
                <a:t>Enterprise</a:t>
              </a:r>
            </a:p>
            <a:p>
              <a:pPr algn="ctr"/>
              <a:r>
                <a:rPr lang="en-CA">
                  <a:latin typeface="Tw Cen MT" pitchFamily="34" charset="0"/>
                </a:rPr>
                <a:t>Privacy</a:t>
              </a:r>
            </a:p>
            <a:p>
              <a:pPr algn="ctr"/>
              <a:r>
                <a:rPr lang="en-CA">
                  <a:latin typeface="Tw Cen MT" pitchFamily="34" charset="0"/>
                </a:rPr>
                <a:t>Policy</a:t>
              </a:r>
            </a:p>
          </p:txBody>
        </p:sp>
        <p:sp>
          <p:nvSpPr>
            <p:cNvPr id="14" name="Rectangle 13"/>
            <p:cNvSpPr/>
            <p:nvPr/>
          </p:nvSpPr>
          <p:spPr>
            <a:xfrm>
              <a:off x="5651814" y="5585427"/>
              <a:ext cx="2160580" cy="86323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prstClr val="black"/>
                  </a:solidFill>
                </a:rPr>
                <a:t>Enterprise privacy software</a:t>
              </a:r>
            </a:p>
          </p:txBody>
        </p:sp>
        <p:cxnSp>
          <p:nvCxnSpPr>
            <p:cNvPr id="15" name="Straight Arrow Connector 14"/>
            <p:cNvCxnSpPr/>
            <p:nvPr/>
          </p:nvCxnSpPr>
          <p:spPr>
            <a:xfrm>
              <a:off x="1619878" y="3141680"/>
              <a:ext cx="0" cy="574895"/>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6879" name="TextBox 15"/>
            <p:cNvSpPr txBox="1">
              <a:spLocks noChangeArrowheads="1"/>
            </p:cNvSpPr>
            <p:nvPr/>
          </p:nvSpPr>
          <p:spPr bwMode="auto">
            <a:xfrm>
              <a:off x="1802633" y="3310798"/>
              <a:ext cx="823174" cy="369332"/>
            </a:xfrm>
            <a:prstGeom prst="rect">
              <a:avLst/>
            </a:prstGeom>
            <a:noFill/>
            <a:ln w="9525">
              <a:noFill/>
              <a:miter lim="800000"/>
              <a:headEnd/>
              <a:tailEnd/>
            </a:ln>
          </p:spPr>
          <p:txBody>
            <a:bodyPr wrap="none">
              <a:spAutoFit/>
            </a:bodyPr>
            <a:lstStyle/>
            <a:p>
              <a:r>
                <a:rPr lang="en-CA">
                  <a:latin typeface="Tw Cen MT" pitchFamily="34" charset="0"/>
                </a:rPr>
                <a:t>extract</a:t>
              </a:r>
            </a:p>
          </p:txBody>
        </p:sp>
        <p:cxnSp>
          <p:nvCxnSpPr>
            <p:cNvPr id="17" name="Straight Arrow Connector 16"/>
            <p:cNvCxnSpPr/>
            <p:nvPr/>
          </p:nvCxnSpPr>
          <p:spPr>
            <a:xfrm>
              <a:off x="6676152" y="3141680"/>
              <a:ext cx="0" cy="574895"/>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6881" name="TextBox 17"/>
            <p:cNvSpPr txBox="1">
              <a:spLocks noChangeArrowheads="1"/>
            </p:cNvSpPr>
            <p:nvPr/>
          </p:nvSpPr>
          <p:spPr bwMode="auto">
            <a:xfrm>
              <a:off x="6892245" y="3347700"/>
              <a:ext cx="823174" cy="369332"/>
            </a:xfrm>
            <a:prstGeom prst="rect">
              <a:avLst/>
            </a:prstGeom>
            <a:noFill/>
            <a:ln w="9525">
              <a:noFill/>
              <a:miter lim="800000"/>
              <a:headEnd/>
              <a:tailEnd/>
            </a:ln>
          </p:spPr>
          <p:txBody>
            <a:bodyPr wrap="none">
              <a:spAutoFit/>
            </a:bodyPr>
            <a:lstStyle/>
            <a:p>
              <a:r>
                <a:rPr lang="en-CA">
                  <a:latin typeface="Tw Cen MT" pitchFamily="34" charset="0"/>
                </a:rPr>
                <a:t>extract</a:t>
              </a:r>
            </a:p>
          </p:txBody>
        </p:sp>
        <p:cxnSp>
          <p:nvCxnSpPr>
            <p:cNvPr id="19" name="Straight Arrow Connector 18"/>
            <p:cNvCxnSpPr/>
            <p:nvPr/>
          </p:nvCxnSpPr>
          <p:spPr>
            <a:xfrm flipH="1">
              <a:off x="2484110" y="2420838"/>
              <a:ext cx="3167704" cy="356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6883" name="TextBox 19"/>
            <p:cNvSpPr txBox="1">
              <a:spLocks noChangeArrowheads="1"/>
            </p:cNvSpPr>
            <p:nvPr/>
          </p:nvSpPr>
          <p:spPr bwMode="auto">
            <a:xfrm>
              <a:off x="3275856" y="1916832"/>
              <a:ext cx="1733360" cy="369332"/>
            </a:xfrm>
            <a:prstGeom prst="rect">
              <a:avLst/>
            </a:prstGeom>
            <a:noFill/>
            <a:ln w="9525">
              <a:noFill/>
              <a:miter lim="800000"/>
              <a:headEnd/>
              <a:tailEnd/>
            </a:ln>
          </p:spPr>
          <p:txBody>
            <a:bodyPr wrap="none">
              <a:spAutoFit/>
            </a:bodyPr>
            <a:lstStyle/>
            <a:p>
              <a:r>
                <a:rPr lang="en-CA">
                  <a:latin typeface="Tw Cen MT" pitchFamily="34" charset="0"/>
                </a:rPr>
                <a:t>legal compliance</a:t>
              </a:r>
            </a:p>
          </p:txBody>
        </p:sp>
        <p:cxnSp>
          <p:nvCxnSpPr>
            <p:cNvPr id="21" name="Straight Arrow Connector 20"/>
            <p:cNvCxnSpPr/>
            <p:nvPr/>
          </p:nvCxnSpPr>
          <p:spPr>
            <a:xfrm flipH="1">
              <a:off x="3140031" y="4455216"/>
              <a:ext cx="2212228" cy="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6885" name="TextBox 21"/>
            <p:cNvSpPr txBox="1">
              <a:spLocks noChangeArrowheads="1"/>
            </p:cNvSpPr>
            <p:nvPr/>
          </p:nvSpPr>
          <p:spPr bwMode="auto">
            <a:xfrm>
              <a:off x="3419872" y="3933056"/>
              <a:ext cx="1877437" cy="369332"/>
            </a:xfrm>
            <a:prstGeom prst="rect">
              <a:avLst/>
            </a:prstGeom>
            <a:noFill/>
            <a:ln w="9525">
              <a:noFill/>
              <a:miter lim="800000"/>
              <a:headEnd/>
              <a:tailEnd/>
            </a:ln>
          </p:spPr>
          <p:txBody>
            <a:bodyPr wrap="none">
              <a:spAutoFit/>
            </a:bodyPr>
            <a:lstStyle/>
            <a:p>
              <a:r>
                <a:rPr lang="en-CA">
                  <a:latin typeface="Tw Cen MT" pitchFamily="34" charset="0"/>
                </a:rPr>
                <a:t>logical compliance</a:t>
              </a:r>
            </a:p>
          </p:txBody>
        </p:sp>
        <p:cxnSp>
          <p:nvCxnSpPr>
            <p:cNvPr id="23" name="Straight Arrow Connector 22"/>
            <p:cNvCxnSpPr/>
            <p:nvPr/>
          </p:nvCxnSpPr>
          <p:spPr>
            <a:xfrm>
              <a:off x="6732965" y="4941118"/>
              <a:ext cx="0" cy="576674"/>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6887" name="TextBox 23"/>
            <p:cNvSpPr txBox="1">
              <a:spLocks noChangeArrowheads="1"/>
            </p:cNvSpPr>
            <p:nvPr/>
          </p:nvSpPr>
          <p:spPr bwMode="auto">
            <a:xfrm>
              <a:off x="4718916" y="5013176"/>
              <a:ext cx="1930528" cy="369332"/>
            </a:xfrm>
            <a:prstGeom prst="rect">
              <a:avLst/>
            </a:prstGeom>
            <a:noFill/>
            <a:ln w="9525">
              <a:noFill/>
              <a:miter lim="800000"/>
              <a:headEnd/>
              <a:tailEnd/>
            </a:ln>
          </p:spPr>
          <p:txBody>
            <a:bodyPr wrap="none">
              <a:spAutoFit/>
            </a:bodyPr>
            <a:lstStyle/>
            <a:p>
              <a:r>
                <a:rPr lang="en-CA">
                  <a:latin typeface="Tw Cen MT" pitchFamily="34" charset="0"/>
                </a:rPr>
                <a:t>implement &amp; verify</a:t>
              </a:r>
            </a:p>
          </p:txBody>
        </p:sp>
        <p:cxnSp>
          <p:nvCxnSpPr>
            <p:cNvPr id="25" name="Straight Arrow Connector 24"/>
            <p:cNvCxnSpPr/>
            <p:nvPr/>
          </p:nvCxnSpPr>
          <p:spPr>
            <a:xfrm flipH="1" flipV="1">
              <a:off x="1692184" y="5012312"/>
              <a:ext cx="3660075" cy="100562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6889" name="TextBox 25"/>
            <p:cNvSpPr txBox="1">
              <a:spLocks noChangeArrowheads="1"/>
            </p:cNvSpPr>
            <p:nvPr/>
          </p:nvSpPr>
          <p:spPr bwMode="auto">
            <a:xfrm>
              <a:off x="2843808" y="5661248"/>
              <a:ext cx="1872208" cy="369332"/>
            </a:xfrm>
            <a:prstGeom prst="rect">
              <a:avLst/>
            </a:prstGeom>
            <a:noFill/>
            <a:ln w="9525">
              <a:noFill/>
              <a:miter lim="800000"/>
              <a:headEnd/>
              <a:tailEnd/>
            </a:ln>
          </p:spPr>
          <p:txBody>
            <a:bodyPr>
              <a:spAutoFit/>
            </a:bodyPr>
            <a:lstStyle/>
            <a:p>
              <a:r>
                <a:rPr lang="en-CA">
                  <a:latin typeface="Tw Cen MT" pitchFamily="34" charset="0"/>
                </a:rPr>
                <a:t>validate</a:t>
              </a:r>
            </a:p>
          </p:txBody>
        </p:sp>
        <p:sp>
          <p:nvSpPr>
            <p:cNvPr id="36890" name="TextBox 26"/>
            <p:cNvSpPr txBox="1">
              <a:spLocks noChangeArrowheads="1"/>
            </p:cNvSpPr>
            <p:nvPr/>
          </p:nvSpPr>
          <p:spPr bwMode="auto">
            <a:xfrm>
              <a:off x="7812360" y="2101498"/>
              <a:ext cx="1307409" cy="400110"/>
            </a:xfrm>
            <a:prstGeom prst="rect">
              <a:avLst/>
            </a:prstGeom>
            <a:noFill/>
            <a:ln w="9525">
              <a:noFill/>
              <a:miter lim="800000"/>
              <a:headEnd/>
              <a:tailEnd/>
            </a:ln>
          </p:spPr>
          <p:txBody>
            <a:bodyPr wrap="none">
              <a:spAutoFit/>
            </a:bodyPr>
            <a:lstStyle/>
            <a:p>
              <a:r>
                <a:rPr lang="en-CA" sz="2000" b="1">
                  <a:latin typeface="Tw Cen MT" pitchFamily="34" charset="0"/>
                </a:rPr>
                <a:t>Legal area</a:t>
              </a:r>
            </a:p>
          </p:txBody>
        </p:sp>
        <p:sp>
          <p:nvSpPr>
            <p:cNvPr id="36891" name="TextBox 27"/>
            <p:cNvSpPr txBox="1">
              <a:spLocks noChangeArrowheads="1"/>
            </p:cNvSpPr>
            <p:nvPr/>
          </p:nvSpPr>
          <p:spPr bwMode="auto">
            <a:xfrm>
              <a:off x="8028384" y="4269716"/>
              <a:ext cx="1137170" cy="707886"/>
            </a:xfrm>
            <a:prstGeom prst="rect">
              <a:avLst/>
            </a:prstGeom>
            <a:noFill/>
            <a:ln w="9525">
              <a:noFill/>
              <a:miter lim="800000"/>
              <a:headEnd/>
              <a:tailEnd/>
            </a:ln>
          </p:spPr>
          <p:txBody>
            <a:bodyPr wrap="none">
              <a:spAutoFit/>
            </a:bodyPr>
            <a:lstStyle/>
            <a:p>
              <a:pPr algn="ctr"/>
              <a:r>
                <a:rPr lang="en-CA" sz="2000" b="1">
                  <a:latin typeface="Tw Cen MT" pitchFamily="34" charset="0"/>
                </a:rPr>
                <a:t>Software</a:t>
              </a:r>
            </a:p>
            <a:p>
              <a:pPr algn="ctr"/>
              <a:r>
                <a:rPr lang="en-CA" sz="2000" b="1">
                  <a:latin typeface="Tw Cen MT" pitchFamily="34" charset="0"/>
                </a:rPr>
                <a:t>area</a:t>
              </a:r>
            </a:p>
          </p:txBody>
        </p:sp>
      </p:grpSp>
      <p:sp>
        <p:nvSpPr>
          <p:cNvPr id="36868" name="Rectangle 28"/>
          <p:cNvSpPr>
            <a:spLocks noChangeArrowheads="1"/>
          </p:cNvSpPr>
          <p:nvPr/>
        </p:nvSpPr>
        <p:spPr bwMode="auto">
          <a:xfrm>
            <a:off x="4376738" y="4140200"/>
            <a:ext cx="482600" cy="522288"/>
          </a:xfrm>
          <a:prstGeom prst="rect">
            <a:avLst/>
          </a:prstGeom>
          <a:noFill/>
          <a:ln w="9525">
            <a:noFill/>
            <a:miter lim="800000"/>
            <a:headEnd/>
            <a:tailEnd/>
          </a:ln>
        </p:spPr>
        <p:txBody>
          <a:bodyPr>
            <a:spAutoFit/>
          </a:bodyPr>
          <a:lstStyle/>
          <a:p>
            <a:r>
              <a:rPr lang="en-CA" sz="2800">
                <a:latin typeface="Tw Cen MT" pitchFamily="34" charset="0"/>
                <a:sym typeface="Wingdings" pitchFamily="2" charset="2"/>
              </a:rPr>
              <a:t></a:t>
            </a:r>
            <a:endParaRPr lang="en-CA" sz="2800">
              <a:latin typeface="Tw Cen MT"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dirty="0" smtClean="0">
                <a:sym typeface="Wingdings"/>
              </a:rPr>
              <a:t></a:t>
            </a:r>
            <a:r>
              <a:rPr lang="en-CA" sz="4000" dirty="0" smtClean="0"/>
              <a:t>Compliance of enterprise requirements to legal requirements</a:t>
            </a:r>
            <a:endParaRPr lang="en-CA" dirty="0"/>
          </a:p>
        </p:txBody>
      </p:sp>
      <p:sp>
        <p:nvSpPr>
          <p:cNvPr id="3" name="Slide Number Placeholder 2"/>
          <p:cNvSpPr>
            <a:spLocks noGrp="1"/>
          </p:cNvSpPr>
          <p:nvPr>
            <p:ph type="sldNum" sz="quarter" idx="12"/>
          </p:nvPr>
        </p:nvSpPr>
        <p:spPr/>
        <p:txBody>
          <a:bodyPr>
            <a:normAutofit fontScale="85000" lnSpcReduction="20000"/>
          </a:bodyPr>
          <a:lstStyle/>
          <a:p>
            <a:pPr>
              <a:defRPr/>
            </a:pPr>
            <a:fld id="{85679661-F737-4686-AAA7-FC00D499A28B}" type="slidenum">
              <a:rPr lang="en-CA"/>
              <a:pPr>
                <a:defRPr/>
              </a:pPr>
              <a:t>23</a:t>
            </a:fld>
            <a:endParaRPr lang="en-CA"/>
          </a:p>
        </p:txBody>
      </p:sp>
      <p:sp>
        <p:nvSpPr>
          <p:cNvPr id="4" name="Content Placeholder 3"/>
          <p:cNvSpPr>
            <a:spLocks noGrp="1"/>
          </p:cNvSpPr>
          <p:nvPr>
            <p:ph sz="quarter" idx="1"/>
          </p:nvPr>
        </p:nvSpPr>
        <p:spPr>
          <a:xfrm>
            <a:off x="612775" y="1600200"/>
            <a:ext cx="8153400" cy="4495800"/>
          </a:xfrm>
        </p:spPr>
        <p:txBody>
          <a:bodyPr>
            <a:normAutofit lnSpcReduction="10000"/>
          </a:bodyPr>
          <a:lstStyle/>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dirty="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r>
              <a:rPr lang="en-CA" dirty="0" smtClean="0"/>
              <a:t>What was a legal compliance process in the legal area becomes a logical compliance check in the software area</a:t>
            </a:r>
          </a:p>
          <a:p>
            <a:pPr marL="320040" indent="-320040" eaLnBrk="1" fontAlgn="auto" hangingPunct="1">
              <a:spcAft>
                <a:spcPts val="0"/>
              </a:spcAft>
              <a:buFont typeface="Wingdings"/>
              <a:buChar char=""/>
              <a:defRPr/>
            </a:pPr>
            <a:r>
              <a:rPr lang="en-CA" dirty="0" smtClean="0"/>
              <a:t>This can be performed by using model checkers of various kinds</a:t>
            </a:r>
          </a:p>
          <a:p>
            <a:pPr marL="320040" indent="-320040" eaLnBrk="1" fontAlgn="auto" hangingPunct="1">
              <a:spcAft>
                <a:spcPts val="0"/>
              </a:spcAft>
              <a:buFont typeface="Wingdings"/>
              <a:buChar char=""/>
              <a:defRPr/>
            </a:pPr>
            <a:endParaRPr lang="en-CA" dirty="0"/>
          </a:p>
        </p:txBody>
      </p:sp>
      <p:pic>
        <p:nvPicPr>
          <p:cNvPr id="37892" name="Picture 2"/>
          <p:cNvPicPr>
            <a:picLocks noChangeAspect="1" noChangeArrowheads="1"/>
          </p:cNvPicPr>
          <p:nvPr/>
        </p:nvPicPr>
        <p:blipFill>
          <a:blip r:embed="rId2"/>
          <a:srcRect/>
          <a:stretch>
            <a:fillRect/>
          </a:stretch>
        </p:blipFill>
        <p:spPr bwMode="auto">
          <a:xfrm>
            <a:off x="4932363" y="1042988"/>
            <a:ext cx="4211637" cy="2386012"/>
          </a:xfrm>
          <a:prstGeom prst="rect">
            <a:avLst/>
          </a:prstGeom>
          <a:noFill/>
          <a:ln w="9525">
            <a:noFill/>
            <a:miter lim="800000"/>
            <a:headEnd/>
            <a:tailEnd/>
          </a:ln>
        </p:spPr>
      </p:pic>
      <p:sp>
        <p:nvSpPr>
          <p:cNvPr id="37893" name="TextBox 4"/>
          <p:cNvSpPr txBox="1">
            <a:spLocks noChangeArrowheads="1"/>
          </p:cNvSpPr>
          <p:nvPr/>
        </p:nvSpPr>
        <p:spPr bwMode="auto">
          <a:xfrm>
            <a:off x="6588125" y="2276475"/>
            <a:ext cx="449263" cy="461963"/>
          </a:xfrm>
          <a:prstGeom prst="rect">
            <a:avLst/>
          </a:prstGeom>
          <a:noFill/>
          <a:ln w="9525">
            <a:noFill/>
            <a:miter lim="800000"/>
            <a:headEnd/>
            <a:tailEnd/>
          </a:ln>
        </p:spPr>
        <p:txBody>
          <a:bodyPr>
            <a:spAutoFit/>
          </a:bodyPr>
          <a:lstStyle/>
          <a:p>
            <a:r>
              <a:rPr lang="en-CA" sz="2400">
                <a:latin typeface="Tw Cen MT" pitchFamily="34" charset="0"/>
                <a:sym typeface="Wingdings" pitchFamily="2" charset="2"/>
              </a:rPr>
              <a:t></a:t>
            </a:r>
            <a:endParaRPr lang="en-CA" sz="2400">
              <a:latin typeface="Tw Cen MT"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dirty="0" smtClean="0"/>
              <a:t>Proposal: A Logic-Based Process</a:t>
            </a:r>
            <a:br>
              <a:rPr lang="en-CA" dirty="0" smtClean="0"/>
            </a:br>
            <a:r>
              <a:rPr lang="en-CA" sz="2700" dirty="0" smtClean="0"/>
              <a:t>(Hassan and Logrippo)</a:t>
            </a:r>
            <a:endParaRPr lang="en-CA" sz="2700" dirty="0"/>
          </a:p>
        </p:txBody>
      </p:sp>
      <p:sp>
        <p:nvSpPr>
          <p:cNvPr id="3" name="Slide Number Placeholder 2"/>
          <p:cNvSpPr>
            <a:spLocks noGrp="1"/>
          </p:cNvSpPr>
          <p:nvPr>
            <p:ph type="sldNum" sz="quarter" idx="12"/>
          </p:nvPr>
        </p:nvSpPr>
        <p:spPr/>
        <p:txBody>
          <a:bodyPr>
            <a:normAutofit fontScale="85000" lnSpcReduction="20000"/>
          </a:bodyPr>
          <a:lstStyle/>
          <a:p>
            <a:pPr>
              <a:defRPr/>
            </a:pPr>
            <a:fld id="{E1550B72-C551-4AEA-91A0-8570B5148D87}" type="slidenum">
              <a:rPr lang="en-CA"/>
              <a:pPr>
                <a:defRPr/>
              </a:pPr>
              <a:t>24</a:t>
            </a:fld>
            <a:endParaRPr lang="en-CA"/>
          </a:p>
        </p:txBody>
      </p:sp>
      <p:pic>
        <p:nvPicPr>
          <p:cNvPr id="38915" name="Picture 2" descr="image2"/>
          <p:cNvPicPr>
            <a:picLocks noChangeAspect="1" noChangeArrowheads="1"/>
          </p:cNvPicPr>
          <p:nvPr/>
        </p:nvPicPr>
        <p:blipFill>
          <a:blip r:embed="rId2"/>
          <a:srcRect/>
          <a:stretch>
            <a:fillRect/>
          </a:stretch>
        </p:blipFill>
        <p:spPr bwMode="auto">
          <a:xfrm>
            <a:off x="1619250" y="2060575"/>
            <a:ext cx="5641975" cy="3852863"/>
          </a:xfrm>
          <a:prstGeom prst="rect">
            <a:avLst/>
          </a:prstGeom>
          <a:noFill/>
          <a:ln w="9525">
            <a:noFill/>
            <a:miter lim="800000"/>
            <a:headEnd/>
            <a:tailEnd/>
          </a:ln>
        </p:spPr>
      </p:pic>
      <p:sp>
        <p:nvSpPr>
          <p:cNvPr id="38916" name="TextBox 5"/>
          <p:cNvSpPr txBox="1">
            <a:spLocks noChangeArrowheads="1"/>
          </p:cNvSpPr>
          <p:nvPr/>
        </p:nvSpPr>
        <p:spPr bwMode="auto">
          <a:xfrm>
            <a:off x="3059113" y="5949950"/>
            <a:ext cx="3068637" cy="460375"/>
          </a:xfrm>
          <a:prstGeom prst="rect">
            <a:avLst/>
          </a:prstGeom>
          <a:noFill/>
          <a:ln w="9525">
            <a:noFill/>
            <a:miter lim="800000"/>
            <a:headEnd/>
            <a:tailEnd/>
          </a:ln>
        </p:spPr>
        <p:txBody>
          <a:bodyPr wrap="none">
            <a:spAutoFit/>
          </a:bodyPr>
          <a:lstStyle/>
          <a:p>
            <a:r>
              <a:rPr lang="en-CA" sz="2400">
                <a:latin typeface="Tw Cen MT" pitchFamily="34" charset="0"/>
              </a:rPr>
              <a:t>OK or counterexamples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5003800" y="2420938"/>
            <a:ext cx="3671888" cy="360045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9" name="Rounded Rectangle 8"/>
          <p:cNvSpPr/>
          <p:nvPr/>
        </p:nvSpPr>
        <p:spPr>
          <a:xfrm>
            <a:off x="250825" y="2420938"/>
            <a:ext cx="4105275" cy="3600450"/>
          </a:xfrm>
          <a:prstGeom prst="roundRect">
            <a:avLst/>
          </a:prstGeom>
          <a:solidFill>
            <a:srgbClr val="8FB6D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sz="3600" dirty="0" smtClean="0"/>
              <a:t>Checking requirements on organization structure</a:t>
            </a:r>
            <a:endParaRPr lang="en-CA" sz="3600" dirty="0"/>
          </a:p>
        </p:txBody>
      </p:sp>
      <p:sp>
        <p:nvSpPr>
          <p:cNvPr id="3" name="Slide Number Placeholder 2"/>
          <p:cNvSpPr>
            <a:spLocks noGrp="1"/>
          </p:cNvSpPr>
          <p:nvPr>
            <p:ph type="sldNum" sz="quarter" idx="12"/>
          </p:nvPr>
        </p:nvSpPr>
        <p:spPr/>
        <p:txBody>
          <a:bodyPr>
            <a:normAutofit lnSpcReduction="10000"/>
          </a:bodyPr>
          <a:lstStyle/>
          <a:p>
            <a:pPr>
              <a:defRPr/>
            </a:pPr>
            <a:fld id="{2508C25B-E687-4B92-83A7-962ECEF4C5CF}" type="slidenum">
              <a:rPr lang="en-CA" sz="1100"/>
              <a:pPr>
                <a:defRPr/>
              </a:pPr>
              <a:t>25</a:t>
            </a:fld>
            <a:endParaRPr lang="en-CA" sz="1100"/>
          </a:p>
        </p:txBody>
      </p:sp>
      <p:sp>
        <p:nvSpPr>
          <p:cNvPr id="39941" name="TextBox 4"/>
          <p:cNvSpPr txBox="1">
            <a:spLocks noChangeArrowheads="1"/>
          </p:cNvSpPr>
          <p:nvPr/>
        </p:nvSpPr>
        <p:spPr bwMode="auto">
          <a:xfrm>
            <a:off x="395288" y="2449513"/>
            <a:ext cx="3960812" cy="3386137"/>
          </a:xfrm>
          <a:prstGeom prst="rect">
            <a:avLst/>
          </a:prstGeom>
          <a:noFill/>
          <a:ln w="9525">
            <a:noFill/>
            <a:miter lim="800000"/>
            <a:headEnd/>
            <a:tailEnd/>
          </a:ln>
        </p:spPr>
        <p:txBody>
          <a:bodyPr>
            <a:spAutoFit/>
          </a:bodyPr>
          <a:lstStyle/>
          <a:p>
            <a:endParaRPr lang="en-CA">
              <a:latin typeface="Tw Cen MT" pitchFamily="34" charset="0"/>
            </a:endParaRPr>
          </a:p>
          <a:p>
            <a:endParaRPr lang="en-CA">
              <a:latin typeface="Tw Cen MT" pitchFamily="34" charset="0"/>
            </a:endParaRPr>
          </a:p>
          <a:p>
            <a:r>
              <a:rPr lang="en-CA" sz="1600">
                <a:latin typeface="Tw Cen MT" pitchFamily="34" charset="0"/>
              </a:rPr>
              <a:t>Contains (Loans, PublishApplication)</a:t>
            </a:r>
          </a:p>
          <a:p>
            <a:r>
              <a:rPr lang="en-CA" sz="1600">
                <a:latin typeface="Tw Cen MT" pitchFamily="34" charset="0"/>
              </a:rPr>
              <a:t>Contains (Loans, ReceiveFilledApp)</a:t>
            </a:r>
          </a:p>
          <a:p>
            <a:r>
              <a:rPr lang="en-CA" sz="1600">
                <a:latin typeface="Tw Cen MT" pitchFamily="34" charset="0"/>
              </a:rPr>
              <a:t>Contains (Loans, Wapplication)</a:t>
            </a:r>
          </a:p>
          <a:p>
            <a:r>
              <a:rPr lang="en-CA" sz="1600">
                <a:latin typeface="Tw Cen MT" pitchFamily="34" charset="0"/>
              </a:rPr>
              <a:t>Contains (Loans, JReceiveFilledApp)</a:t>
            </a:r>
          </a:p>
          <a:p>
            <a:r>
              <a:rPr lang="en-CA" sz="1600">
                <a:latin typeface="Tw Cen MT" pitchFamily="34" charset="0"/>
              </a:rPr>
              <a:t>Contains (Loans, ConsentClient)</a:t>
            </a:r>
          </a:p>
          <a:p>
            <a:r>
              <a:rPr lang="en-CA" sz="1600">
                <a:latin typeface="Tw Cen MT" pitchFamily="34" charset="0"/>
              </a:rPr>
              <a:t>Contains (Loans, LegalReasonException)</a:t>
            </a:r>
          </a:p>
          <a:p>
            <a:r>
              <a:rPr lang="en-CA" sz="1600">
                <a:latin typeface="Tw Cen MT" pitchFamily="34" charset="0"/>
              </a:rPr>
              <a:t>Contains (Loans,ThankClient)</a:t>
            </a:r>
          </a:p>
          <a:p>
            <a:r>
              <a:rPr lang="en-CA" sz="1600">
                <a:latin typeface="Tw Cen MT" pitchFamily="34" charset="0"/>
              </a:rPr>
              <a:t>Contains (Loans, </a:t>
            </a:r>
            <a:r>
              <a:rPr lang="en-CA" sz="1600" b="1">
                <a:latin typeface="Tw Cen MT" pitchFamily="34" charset="0"/>
              </a:rPr>
              <a:t>DisposeData</a:t>
            </a:r>
            <a:r>
              <a:rPr lang="en-CA" sz="1600">
                <a:latin typeface="Tw Cen MT" pitchFamily="34" charset="0"/>
              </a:rPr>
              <a:t>)</a:t>
            </a:r>
          </a:p>
          <a:p>
            <a:r>
              <a:rPr lang="en-CA" sz="1600">
                <a:latin typeface="Tw Cen MT" pitchFamily="34" charset="0"/>
              </a:rPr>
              <a:t>Contains(OrderMgt, ReadApplication)</a:t>
            </a:r>
          </a:p>
          <a:p>
            <a:r>
              <a:rPr lang="en-CA" sz="1600">
                <a:latin typeface="Tw Cen MT" pitchFamily="34" charset="0"/>
              </a:rPr>
              <a:t>Contains(OrderMgt, ValidateInfo)</a:t>
            </a:r>
          </a:p>
          <a:p>
            <a:r>
              <a:rPr lang="en-CA" sz="1600">
                <a:latin typeface="Tw Cen MT" pitchFamily="34" charset="0"/>
              </a:rPr>
              <a:t>Contains(OrderMgt,SaveInfo</a:t>
            </a:r>
            <a:r>
              <a:rPr lang="en-CA">
                <a:latin typeface="Tw Cen MT" pitchFamily="34" charset="0"/>
              </a:rPr>
              <a:t>)</a:t>
            </a:r>
          </a:p>
        </p:txBody>
      </p:sp>
      <p:sp>
        <p:nvSpPr>
          <p:cNvPr id="39942" name="TextBox 5"/>
          <p:cNvSpPr txBox="1">
            <a:spLocks noChangeArrowheads="1"/>
          </p:cNvSpPr>
          <p:nvPr/>
        </p:nvSpPr>
        <p:spPr bwMode="auto">
          <a:xfrm>
            <a:off x="5219700" y="3754438"/>
            <a:ext cx="3384550" cy="646112"/>
          </a:xfrm>
          <a:prstGeom prst="rect">
            <a:avLst/>
          </a:prstGeom>
          <a:noFill/>
          <a:ln w="9525">
            <a:noFill/>
            <a:miter lim="800000"/>
            <a:headEnd/>
            <a:tailEnd/>
          </a:ln>
        </p:spPr>
        <p:txBody>
          <a:bodyPr>
            <a:spAutoFit/>
          </a:bodyPr>
          <a:lstStyle/>
          <a:p>
            <a:r>
              <a:rPr lang="en-CA">
                <a:latin typeface="Tw Cen MT" pitchFamily="34" charset="0"/>
              </a:rPr>
              <a:t>The organization must include a process to dispose of data</a:t>
            </a:r>
          </a:p>
        </p:txBody>
      </p:sp>
      <p:sp>
        <p:nvSpPr>
          <p:cNvPr id="39943" name="TextBox 6"/>
          <p:cNvSpPr txBox="1">
            <a:spLocks noChangeArrowheads="1"/>
          </p:cNvSpPr>
          <p:nvPr/>
        </p:nvSpPr>
        <p:spPr bwMode="auto">
          <a:xfrm>
            <a:off x="468313" y="2636838"/>
            <a:ext cx="3403600" cy="369887"/>
          </a:xfrm>
          <a:prstGeom prst="rect">
            <a:avLst/>
          </a:prstGeom>
          <a:noFill/>
          <a:ln w="9525">
            <a:noFill/>
            <a:miter lim="800000"/>
            <a:headEnd/>
            <a:tailEnd/>
          </a:ln>
        </p:spPr>
        <p:txBody>
          <a:bodyPr wrap="none">
            <a:spAutoFit/>
          </a:bodyPr>
          <a:lstStyle/>
          <a:p>
            <a:r>
              <a:rPr lang="en-CA" b="1" i="1">
                <a:latin typeface="Tw Cen MT" pitchFamily="34" charset="0"/>
              </a:rPr>
              <a:t>Formally defined Enterprise structure</a:t>
            </a:r>
          </a:p>
        </p:txBody>
      </p:sp>
      <p:sp>
        <p:nvSpPr>
          <p:cNvPr id="39944" name="TextBox 7"/>
          <p:cNvSpPr txBox="1">
            <a:spLocks noChangeArrowheads="1"/>
          </p:cNvSpPr>
          <p:nvPr/>
        </p:nvSpPr>
        <p:spPr bwMode="auto">
          <a:xfrm>
            <a:off x="5219700" y="2916238"/>
            <a:ext cx="1827213" cy="368300"/>
          </a:xfrm>
          <a:prstGeom prst="rect">
            <a:avLst/>
          </a:prstGeom>
          <a:noFill/>
          <a:ln w="9525">
            <a:noFill/>
            <a:miter lim="800000"/>
            <a:headEnd/>
            <a:tailEnd/>
          </a:ln>
        </p:spPr>
        <p:txBody>
          <a:bodyPr wrap="none">
            <a:spAutoFit/>
          </a:bodyPr>
          <a:lstStyle/>
          <a:p>
            <a:r>
              <a:rPr lang="en-CA" b="1" i="1">
                <a:latin typeface="Tw Cen MT" pitchFamily="34" charset="0"/>
              </a:rPr>
              <a:t>Legal Requirement</a:t>
            </a:r>
          </a:p>
        </p:txBody>
      </p:sp>
      <p:sp>
        <p:nvSpPr>
          <p:cNvPr id="39945" name="TextBox 10"/>
          <p:cNvSpPr txBox="1">
            <a:spLocks noChangeArrowheads="1"/>
          </p:cNvSpPr>
          <p:nvPr/>
        </p:nvSpPr>
        <p:spPr bwMode="auto">
          <a:xfrm>
            <a:off x="250825" y="1700213"/>
            <a:ext cx="4222750" cy="647700"/>
          </a:xfrm>
          <a:prstGeom prst="rect">
            <a:avLst/>
          </a:prstGeom>
          <a:noFill/>
          <a:ln w="9525">
            <a:noFill/>
            <a:miter lim="800000"/>
            <a:headEnd/>
            <a:tailEnd/>
          </a:ln>
        </p:spPr>
        <p:txBody>
          <a:bodyPr wrap="none">
            <a:spAutoFit/>
          </a:bodyPr>
          <a:lstStyle/>
          <a:p>
            <a:r>
              <a:rPr lang="en-CA">
                <a:latin typeface="Tw Cen MT" pitchFamily="34" charset="0"/>
              </a:rPr>
              <a:t>An organization with two main departments,</a:t>
            </a:r>
          </a:p>
          <a:p>
            <a:r>
              <a:rPr lang="en-CA">
                <a:latin typeface="Tw Cen MT" pitchFamily="34" charset="0"/>
              </a:rPr>
              <a:t>incl. several processes</a:t>
            </a:r>
          </a:p>
        </p:txBody>
      </p:sp>
      <p:sp>
        <p:nvSpPr>
          <p:cNvPr id="13" name="Rounded Rectangle 12"/>
          <p:cNvSpPr/>
          <p:nvPr/>
        </p:nvSpPr>
        <p:spPr>
          <a:xfrm>
            <a:off x="2663825" y="6092825"/>
            <a:ext cx="3995738" cy="62071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Model checker: yes, it is included</a:t>
            </a:r>
          </a:p>
        </p:txBody>
      </p:sp>
      <p:cxnSp>
        <p:nvCxnSpPr>
          <p:cNvPr id="15" name="Straight Arrow Connector 14"/>
          <p:cNvCxnSpPr/>
          <p:nvPr/>
        </p:nvCxnSpPr>
        <p:spPr>
          <a:xfrm flipH="1" flipV="1">
            <a:off x="2843213" y="4941888"/>
            <a:ext cx="2808287" cy="1366837"/>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88913"/>
            <a:ext cx="8856663" cy="990600"/>
          </a:xfrm>
        </p:spPr>
        <p:txBody>
          <a:bodyPr>
            <a:normAutofit fontScale="90000"/>
          </a:bodyPr>
          <a:lstStyle/>
          <a:p>
            <a:pPr eaLnBrk="1" fontAlgn="auto" hangingPunct="1">
              <a:spcAft>
                <a:spcPts val="0"/>
              </a:spcAft>
              <a:defRPr/>
            </a:pPr>
            <a:r>
              <a:rPr lang="en-CA" dirty="0" smtClean="0"/>
              <a:t>Checking requirements on process structure</a:t>
            </a:r>
            <a:endParaRPr lang="en-CA" dirty="0"/>
          </a:p>
        </p:txBody>
      </p:sp>
      <p:sp>
        <p:nvSpPr>
          <p:cNvPr id="3" name="Slide Number Placeholder 2"/>
          <p:cNvSpPr>
            <a:spLocks noGrp="1"/>
          </p:cNvSpPr>
          <p:nvPr>
            <p:ph type="sldNum" sz="quarter" idx="12"/>
          </p:nvPr>
        </p:nvSpPr>
        <p:spPr/>
        <p:txBody>
          <a:bodyPr>
            <a:normAutofit fontScale="85000" lnSpcReduction="20000"/>
          </a:bodyPr>
          <a:lstStyle/>
          <a:p>
            <a:pPr>
              <a:defRPr/>
            </a:pPr>
            <a:fld id="{641ABCB8-D396-4175-A844-9F6DAB910021}" type="slidenum">
              <a:rPr lang="en-CA"/>
              <a:pPr>
                <a:defRPr/>
              </a:pPr>
              <a:t>26</a:t>
            </a:fld>
            <a:endParaRPr lang="en-CA"/>
          </a:p>
        </p:txBody>
      </p:sp>
      <p:sp>
        <p:nvSpPr>
          <p:cNvPr id="5" name="Rounded Rectangle 4"/>
          <p:cNvSpPr/>
          <p:nvPr/>
        </p:nvSpPr>
        <p:spPr>
          <a:xfrm>
            <a:off x="539750" y="1989138"/>
            <a:ext cx="4032250" cy="3600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CA" sz="1600" dirty="0">
                <a:solidFill>
                  <a:schemeClr val="tx1"/>
                </a:solidFill>
              </a:rPr>
              <a:t>Next (</a:t>
            </a:r>
            <a:r>
              <a:rPr lang="en-CA" sz="1600" dirty="0" err="1">
                <a:solidFill>
                  <a:schemeClr val="tx1"/>
                </a:solidFill>
              </a:rPr>
              <a:t>ValidateInfo,SaveInfo</a:t>
            </a:r>
            <a:r>
              <a:rPr lang="en-CA" sz="1600" dirty="0">
                <a:solidFill>
                  <a:schemeClr val="tx1"/>
                </a:solidFill>
              </a:rPr>
              <a:t>)</a:t>
            </a:r>
          </a:p>
          <a:p>
            <a:pPr fontAlgn="auto">
              <a:spcBef>
                <a:spcPts val="0"/>
              </a:spcBef>
              <a:spcAft>
                <a:spcPts val="0"/>
              </a:spcAft>
              <a:defRPr/>
            </a:pPr>
            <a:r>
              <a:rPr lang="en-CA" sz="1600" dirty="0">
                <a:solidFill>
                  <a:schemeClr val="tx1"/>
                </a:solidFill>
              </a:rPr>
              <a:t>Next(</a:t>
            </a:r>
            <a:r>
              <a:rPr lang="en-CA" sz="1600" dirty="0" err="1">
                <a:solidFill>
                  <a:schemeClr val="tx1"/>
                </a:solidFill>
              </a:rPr>
              <a:t>ReadApplication</a:t>
            </a:r>
            <a:r>
              <a:rPr lang="en-CA" sz="1600" dirty="0">
                <a:solidFill>
                  <a:schemeClr val="tx1"/>
                </a:solidFill>
              </a:rPr>
              <a:t>, </a:t>
            </a:r>
            <a:r>
              <a:rPr lang="en-CA" sz="1600" dirty="0" err="1">
                <a:solidFill>
                  <a:schemeClr val="tx1"/>
                </a:solidFill>
              </a:rPr>
              <a:t>ValidateInfo</a:t>
            </a:r>
            <a:r>
              <a:rPr lang="en-CA" sz="1600" dirty="0">
                <a:solidFill>
                  <a:schemeClr val="tx1"/>
                </a:solidFill>
              </a:rPr>
              <a:t>)</a:t>
            </a:r>
          </a:p>
          <a:p>
            <a:pPr fontAlgn="auto">
              <a:spcBef>
                <a:spcPts val="0"/>
              </a:spcBef>
              <a:spcAft>
                <a:spcPts val="0"/>
              </a:spcAft>
              <a:defRPr/>
            </a:pPr>
            <a:r>
              <a:rPr lang="en-CA" sz="1600" dirty="0">
                <a:solidFill>
                  <a:schemeClr val="tx1"/>
                </a:solidFill>
              </a:rPr>
              <a:t>Next(</a:t>
            </a:r>
            <a:r>
              <a:rPr lang="en-CA" sz="1600" dirty="0" err="1">
                <a:solidFill>
                  <a:schemeClr val="tx1"/>
                </a:solidFill>
              </a:rPr>
              <a:t>Wapplication</a:t>
            </a:r>
            <a:r>
              <a:rPr lang="en-CA" sz="1600" dirty="0">
                <a:solidFill>
                  <a:schemeClr val="tx1"/>
                </a:solidFill>
              </a:rPr>
              <a:t>, </a:t>
            </a:r>
            <a:r>
              <a:rPr lang="en-CA" sz="1600" dirty="0" err="1">
                <a:solidFill>
                  <a:schemeClr val="tx1"/>
                </a:solidFill>
              </a:rPr>
              <a:t>JreceivedApp</a:t>
            </a:r>
            <a:r>
              <a:rPr lang="en-CA" sz="1600" dirty="0">
                <a:solidFill>
                  <a:schemeClr val="tx1"/>
                </a:solidFill>
              </a:rPr>
              <a:t>)</a:t>
            </a:r>
          </a:p>
          <a:p>
            <a:pPr fontAlgn="auto">
              <a:spcBef>
                <a:spcPts val="0"/>
              </a:spcBef>
              <a:spcAft>
                <a:spcPts val="0"/>
              </a:spcAft>
              <a:defRPr/>
            </a:pPr>
            <a:r>
              <a:rPr lang="en-CA" sz="1600" dirty="0">
                <a:solidFill>
                  <a:schemeClr val="tx1"/>
                </a:solidFill>
              </a:rPr>
              <a:t>Next(</a:t>
            </a:r>
            <a:r>
              <a:rPr lang="en-CA" sz="1600" dirty="0" err="1">
                <a:solidFill>
                  <a:schemeClr val="tx1"/>
                </a:solidFill>
              </a:rPr>
              <a:t>JReceivedApp,ConsentClient</a:t>
            </a:r>
            <a:r>
              <a:rPr lang="en-CA" sz="1600" dirty="0">
                <a:solidFill>
                  <a:schemeClr val="tx1"/>
                </a:solidFill>
              </a:rPr>
              <a:t>)</a:t>
            </a:r>
          </a:p>
          <a:p>
            <a:pPr fontAlgn="auto">
              <a:spcBef>
                <a:spcPts val="0"/>
              </a:spcBef>
              <a:spcAft>
                <a:spcPts val="0"/>
              </a:spcAft>
              <a:defRPr/>
            </a:pPr>
            <a:r>
              <a:rPr lang="en-CA" sz="1600" dirty="0">
                <a:solidFill>
                  <a:schemeClr val="tx1"/>
                </a:solidFill>
              </a:rPr>
              <a:t>Next(</a:t>
            </a:r>
            <a:r>
              <a:rPr lang="en-CA" sz="1600" dirty="0" err="1">
                <a:solidFill>
                  <a:schemeClr val="tx1"/>
                </a:solidFill>
              </a:rPr>
              <a:t>JReceivedApp,LegalReasonException</a:t>
            </a:r>
            <a:r>
              <a:rPr lang="en-CA" sz="1600" dirty="0">
                <a:solidFill>
                  <a:schemeClr val="tx1"/>
                </a:solidFill>
              </a:rPr>
              <a:t>)    Next(</a:t>
            </a:r>
            <a:r>
              <a:rPr lang="en-CA" sz="1600" dirty="0" err="1">
                <a:solidFill>
                  <a:schemeClr val="tx1"/>
                </a:solidFill>
              </a:rPr>
              <a:t>ThankClient,DisposeData</a:t>
            </a:r>
            <a:r>
              <a:rPr lang="en-CA" sz="1600" dirty="0">
                <a:solidFill>
                  <a:schemeClr val="tx1"/>
                </a:solidFill>
              </a:rPr>
              <a:t>)</a:t>
            </a:r>
          </a:p>
          <a:p>
            <a:pPr fontAlgn="auto">
              <a:spcBef>
                <a:spcPts val="0"/>
              </a:spcBef>
              <a:spcAft>
                <a:spcPts val="0"/>
              </a:spcAft>
              <a:defRPr/>
            </a:pPr>
            <a:r>
              <a:rPr lang="en-CA" sz="1600" dirty="0">
                <a:solidFill>
                  <a:schemeClr val="tx1"/>
                </a:solidFill>
              </a:rPr>
              <a:t>Next(</a:t>
            </a:r>
            <a:r>
              <a:rPr lang="en-CA" sz="1600" dirty="0" err="1">
                <a:solidFill>
                  <a:schemeClr val="tx1"/>
                </a:solidFill>
              </a:rPr>
              <a:t>PublishApplication</a:t>
            </a:r>
            <a:r>
              <a:rPr lang="en-CA" sz="1600" dirty="0">
                <a:solidFill>
                  <a:schemeClr val="tx1"/>
                </a:solidFill>
              </a:rPr>
              <a:t>, </a:t>
            </a:r>
            <a:r>
              <a:rPr lang="en-CA" sz="1600" dirty="0" err="1">
                <a:solidFill>
                  <a:schemeClr val="tx1"/>
                </a:solidFill>
              </a:rPr>
              <a:t>ReceiveFilledApp</a:t>
            </a:r>
            <a:r>
              <a:rPr lang="en-CA" sz="1600" dirty="0">
                <a:solidFill>
                  <a:schemeClr val="tx1"/>
                </a:solidFill>
              </a:rPr>
              <a:t>)</a:t>
            </a:r>
          </a:p>
          <a:p>
            <a:pPr fontAlgn="auto">
              <a:spcBef>
                <a:spcPts val="0"/>
              </a:spcBef>
              <a:spcAft>
                <a:spcPts val="0"/>
              </a:spcAft>
              <a:defRPr/>
            </a:pPr>
            <a:r>
              <a:rPr lang="en-CA" sz="1600" dirty="0">
                <a:solidFill>
                  <a:schemeClr val="tx1"/>
                </a:solidFill>
              </a:rPr>
              <a:t>Next(</a:t>
            </a:r>
            <a:r>
              <a:rPr lang="en-CA" sz="1600" dirty="0" err="1">
                <a:solidFill>
                  <a:schemeClr val="tx1"/>
                </a:solidFill>
              </a:rPr>
              <a:t>ReceiveFilledApp,Wapplication</a:t>
            </a:r>
            <a:r>
              <a:rPr lang="en-CA" sz="1600" dirty="0">
                <a:solidFill>
                  <a:schemeClr val="tx1"/>
                </a:solidFill>
              </a:rPr>
              <a:t>)</a:t>
            </a:r>
          </a:p>
          <a:p>
            <a:pPr fontAlgn="auto">
              <a:spcBef>
                <a:spcPts val="0"/>
              </a:spcBef>
              <a:spcAft>
                <a:spcPts val="0"/>
              </a:spcAft>
              <a:defRPr/>
            </a:pPr>
            <a:r>
              <a:rPr lang="en-CA" sz="1600" dirty="0">
                <a:solidFill>
                  <a:schemeClr val="tx1"/>
                </a:solidFill>
              </a:rPr>
              <a:t>Next(</a:t>
            </a:r>
            <a:r>
              <a:rPr lang="en-CA" sz="1600" dirty="0" err="1">
                <a:solidFill>
                  <a:schemeClr val="tx1"/>
                </a:solidFill>
              </a:rPr>
              <a:t>ValidateInfo,WApplication</a:t>
            </a:r>
            <a:r>
              <a:rPr lang="en-CA" sz="1600" dirty="0">
                <a:solidFill>
                  <a:schemeClr val="tx1"/>
                </a:solidFill>
              </a:rPr>
              <a:t>)</a:t>
            </a:r>
          </a:p>
          <a:p>
            <a:pPr fontAlgn="auto">
              <a:spcBef>
                <a:spcPts val="0"/>
              </a:spcBef>
              <a:spcAft>
                <a:spcPts val="0"/>
              </a:spcAft>
              <a:defRPr/>
            </a:pPr>
            <a:r>
              <a:rPr lang="en-CA" sz="1600" dirty="0">
                <a:solidFill>
                  <a:schemeClr val="tx1"/>
                </a:solidFill>
              </a:rPr>
              <a:t>Next(</a:t>
            </a:r>
            <a:r>
              <a:rPr lang="en-CA" sz="1600" dirty="0" err="1">
                <a:solidFill>
                  <a:schemeClr val="tx1"/>
                </a:solidFill>
              </a:rPr>
              <a:t>WApplication,ReadApplication</a:t>
            </a:r>
            <a:r>
              <a:rPr lang="en-CA" sz="1400" dirty="0">
                <a:solidFill>
                  <a:schemeClr val="tx1"/>
                </a:solidFill>
              </a:rPr>
              <a:t>)</a:t>
            </a:r>
          </a:p>
        </p:txBody>
      </p:sp>
      <p:sp>
        <p:nvSpPr>
          <p:cNvPr id="6" name="Rounded Rectangle 5"/>
          <p:cNvSpPr/>
          <p:nvPr/>
        </p:nvSpPr>
        <p:spPr>
          <a:xfrm>
            <a:off x="684213" y="2133600"/>
            <a:ext cx="2808287" cy="3587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b="1" i="1" dirty="0">
                <a:solidFill>
                  <a:schemeClr val="tx1"/>
                </a:solidFill>
              </a:rPr>
              <a:t>Formally defined structure</a:t>
            </a:r>
          </a:p>
        </p:txBody>
      </p:sp>
      <p:sp>
        <p:nvSpPr>
          <p:cNvPr id="8" name="Rounded Rectangle 7"/>
          <p:cNvSpPr/>
          <p:nvPr/>
        </p:nvSpPr>
        <p:spPr>
          <a:xfrm>
            <a:off x="5003800" y="1990725"/>
            <a:ext cx="3889375" cy="360045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40966" name="TextBox 8"/>
          <p:cNvSpPr txBox="1">
            <a:spLocks noChangeArrowheads="1"/>
          </p:cNvSpPr>
          <p:nvPr/>
        </p:nvSpPr>
        <p:spPr bwMode="auto">
          <a:xfrm>
            <a:off x="5508625" y="2133600"/>
            <a:ext cx="1900238" cy="368300"/>
          </a:xfrm>
          <a:prstGeom prst="rect">
            <a:avLst/>
          </a:prstGeom>
          <a:noFill/>
          <a:ln w="9525">
            <a:noFill/>
            <a:miter lim="800000"/>
            <a:headEnd/>
            <a:tailEnd/>
          </a:ln>
        </p:spPr>
        <p:txBody>
          <a:bodyPr wrap="none">
            <a:spAutoFit/>
          </a:bodyPr>
          <a:lstStyle/>
          <a:p>
            <a:r>
              <a:rPr lang="en-CA" b="1" i="1">
                <a:latin typeface="Tw Cen MT" pitchFamily="34" charset="0"/>
              </a:rPr>
              <a:t>Legal requirement</a:t>
            </a:r>
            <a:r>
              <a:rPr lang="en-CA">
                <a:latin typeface="Tw Cen MT" pitchFamily="34" charset="0"/>
              </a:rPr>
              <a:t>:</a:t>
            </a:r>
          </a:p>
        </p:txBody>
      </p:sp>
      <p:sp>
        <p:nvSpPr>
          <p:cNvPr id="40967" name="TextBox 9"/>
          <p:cNvSpPr txBox="1">
            <a:spLocks noChangeArrowheads="1"/>
          </p:cNvSpPr>
          <p:nvPr/>
        </p:nvSpPr>
        <p:spPr bwMode="auto">
          <a:xfrm>
            <a:off x="5256213" y="3429000"/>
            <a:ext cx="3384550" cy="646113"/>
          </a:xfrm>
          <a:prstGeom prst="rect">
            <a:avLst/>
          </a:prstGeom>
          <a:noFill/>
          <a:ln w="9525">
            <a:noFill/>
            <a:miter lim="800000"/>
            <a:headEnd/>
            <a:tailEnd/>
          </a:ln>
        </p:spPr>
        <p:txBody>
          <a:bodyPr>
            <a:spAutoFit/>
          </a:bodyPr>
          <a:lstStyle/>
          <a:p>
            <a:r>
              <a:rPr lang="en-CA">
                <a:latin typeface="Tw Cen MT" pitchFamily="34" charset="0"/>
              </a:rPr>
              <a:t>Information received must later be disposed</a:t>
            </a:r>
          </a:p>
        </p:txBody>
      </p:sp>
      <p:sp>
        <p:nvSpPr>
          <p:cNvPr id="11" name="Rounded Rectangle 10"/>
          <p:cNvSpPr/>
          <p:nvPr/>
        </p:nvSpPr>
        <p:spPr>
          <a:xfrm>
            <a:off x="1476375" y="5805488"/>
            <a:ext cx="5975350" cy="6477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Model checker: following slide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12775" y="228600"/>
            <a:ext cx="8153400" cy="990600"/>
          </a:xfrm>
        </p:spPr>
        <p:txBody>
          <a:bodyPr/>
          <a:lstStyle/>
          <a:p>
            <a:pPr eaLnBrk="1" hangingPunct="1"/>
            <a:r>
              <a:rPr lang="en-CA" smtClean="0"/>
              <a:t>Process non-compliance</a:t>
            </a:r>
          </a:p>
        </p:txBody>
      </p:sp>
      <p:sp>
        <p:nvSpPr>
          <p:cNvPr id="3" name="Slide Number Placeholder 2"/>
          <p:cNvSpPr>
            <a:spLocks noGrp="1"/>
          </p:cNvSpPr>
          <p:nvPr>
            <p:ph type="sldNum" sz="quarter" idx="12"/>
          </p:nvPr>
        </p:nvSpPr>
        <p:spPr>
          <a:xfrm flipH="1">
            <a:off x="107950" y="1268413"/>
            <a:ext cx="401638" cy="288925"/>
          </a:xfrm>
        </p:spPr>
        <p:txBody>
          <a:bodyPr>
            <a:normAutofit fontScale="92500" lnSpcReduction="10000"/>
          </a:bodyPr>
          <a:lstStyle/>
          <a:p>
            <a:pPr>
              <a:defRPr/>
            </a:pPr>
            <a:fld id="{40B5B8E6-0C06-4C19-9130-0D10BA176A8C}" type="slidenum">
              <a:rPr lang="en-CA"/>
              <a:pPr>
                <a:defRPr/>
              </a:pPr>
              <a:t>27</a:t>
            </a:fld>
            <a:endParaRPr lang="en-CA" dirty="0"/>
          </a:p>
        </p:txBody>
      </p:sp>
      <p:pic>
        <p:nvPicPr>
          <p:cNvPr id="41987" name="Picture 2" descr="image4"/>
          <p:cNvPicPr>
            <a:picLocks noChangeAspect="1" noChangeArrowheads="1"/>
          </p:cNvPicPr>
          <p:nvPr/>
        </p:nvPicPr>
        <p:blipFill>
          <a:blip r:embed="rId2"/>
          <a:srcRect/>
          <a:stretch>
            <a:fillRect/>
          </a:stretch>
        </p:blipFill>
        <p:spPr bwMode="auto">
          <a:xfrm>
            <a:off x="935038" y="1484313"/>
            <a:ext cx="4176712" cy="5299075"/>
          </a:xfrm>
          <a:prstGeom prst="rect">
            <a:avLst/>
          </a:prstGeom>
          <a:noFill/>
          <a:ln w="9525">
            <a:noFill/>
            <a:miter lim="800000"/>
            <a:headEnd/>
            <a:tailEnd/>
          </a:ln>
        </p:spPr>
      </p:pic>
      <p:sp>
        <p:nvSpPr>
          <p:cNvPr id="13" name="Freeform 12"/>
          <p:cNvSpPr/>
          <p:nvPr/>
        </p:nvSpPr>
        <p:spPr>
          <a:xfrm>
            <a:off x="3465513" y="2792413"/>
            <a:ext cx="1985962" cy="2833687"/>
          </a:xfrm>
          <a:custGeom>
            <a:avLst/>
            <a:gdLst>
              <a:gd name="connsiteX0" fmla="*/ 0 w 1986341"/>
              <a:gd name="connsiteY0" fmla="*/ 0 h 2832652"/>
              <a:gd name="connsiteX1" fmla="*/ 1838739 w 1986341"/>
              <a:gd name="connsiteY1" fmla="*/ 646043 h 2832652"/>
              <a:gd name="connsiteX2" fmla="*/ 1818860 w 1986341"/>
              <a:gd name="connsiteY2" fmla="*/ 2385391 h 2832652"/>
              <a:gd name="connsiteX3" fmla="*/ 1371600 w 1986341"/>
              <a:gd name="connsiteY3" fmla="*/ 2832652 h 2832652"/>
              <a:gd name="connsiteX4" fmla="*/ 1371600 w 1986341"/>
              <a:gd name="connsiteY4" fmla="*/ 2832652 h 2832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6341" h="2832652">
                <a:moveTo>
                  <a:pt x="0" y="0"/>
                </a:moveTo>
                <a:cubicBezTo>
                  <a:pt x="767798" y="124239"/>
                  <a:pt x="1535596" y="248478"/>
                  <a:pt x="1838739" y="646043"/>
                </a:cubicBezTo>
                <a:cubicBezTo>
                  <a:pt x="2141882" y="1043608"/>
                  <a:pt x="1896716" y="2020956"/>
                  <a:pt x="1818860" y="2385391"/>
                </a:cubicBezTo>
                <a:cubicBezTo>
                  <a:pt x="1741004" y="2749826"/>
                  <a:pt x="1371600" y="2832652"/>
                  <a:pt x="1371600" y="2832652"/>
                </a:cubicBezTo>
                <a:lnTo>
                  <a:pt x="1371600" y="2832652"/>
                </a:lnTo>
              </a:path>
            </a:pathLst>
          </a:custGeom>
          <a:noFill/>
          <a:ln w="38100">
            <a:solidFill>
              <a:srgbClr val="FF66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15" name="Rounded Rectangle 14"/>
          <p:cNvSpPr/>
          <p:nvPr/>
        </p:nvSpPr>
        <p:spPr>
          <a:xfrm>
            <a:off x="5867400" y="3141663"/>
            <a:ext cx="1944688" cy="15113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A path is found where information rec’d is saved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612775" y="228600"/>
            <a:ext cx="8153400" cy="990600"/>
          </a:xfrm>
        </p:spPr>
        <p:txBody>
          <a:bodyPr/>
          <a:lstStyle/>
          <a:p>
            <a:pPr eaLnBrk="1" hangingPunct="1"/>
            <a:r>
              <a:rPr lang="en-CA" smtClean="0">
                <a:sym typeface="Wingdings" pitchFamily="2" charset="2"/>
              </a:rPr>
              <a:t></a:t>
            </a:r>
            <a:r>
              <a:rPr lang="en-CA" smtClean="0"/>
              <a:t>Implement &amp;verify</a:t>
            </a:r>
          </a:p>
        </p:txBody>
      </p:sp>
      <p:sp>
        <p:nvSpPr>
          <p:cNvPr id="3" name="Slide Number Placeholder 2"/>
          <p:cNvSpPr>
            <a:spLocks noGrp="1"/>
          </p:cNvSpPr>
          <p:nvPr>
            <p:ph type="sldNum" sz="quarter" idx="12"/>
          </p:nvPr>
        </p:nvSpPr>
        <p:spPr/>
        <p:txBody>
          <a:bodyPr>
            <a:normAutofit fontScale="85000" lnSpcReduction="20000"/>
          </a:bodyPr>
          <a:lstStyle/>
          <a:p>
            <a:pPr>
              <a:defRPr/>
            </a:pPr>
            <a:fld id="{1C516B66-FE20-4FD5-86F2-C64989417B24}" type="slidenum">
              <a:rPr lang="en-CA"/>
              <a:pPr>
                <a:defRPr/>
              </a:pPr>
              <a:t>28</a:t>
            </a:fld>
            <a:endParaRPr lang="en-CA"/>
          </a:p>
        </p:txBody>
      </p:sp>
      <p:grpSp>
        <p:nvGrpSpPr>
          <p:cNvPr id="43011" name="Group 4"/>
          <p:cNvGrpSpPr>
            <a:grpSpLocks/>
          </p:cNvGrpSpPr>
          <p:nvPr/>
        </p:nvGrpSpPr>
        <p:grpSpPr bwMode="auto">
          <a:xfrm>
            <a:off x="338138" y="1557338"/>
            <a:ext cx="8842375" cy="5040312"/>
            <a:chOff x="323529" y="1628800"/>
            <a:chExt cx="8842025" cy="5040560"/>
          </a:xfrm>
        </p:grpSpPr>
        <p:sp>
          <p:nvSpPr>
            <p:cNvPr id="6" name="Rounded Rectangle 5"/>
            <p:cNvSpPr/>
            <p:nvPr/>
          </p:nvSpPr>
          <p:spPr>
            <a:xfrm>
              <a:off x="323529" y="3716465"/>
              <a:ext cx="7848289" cy="2952895"/>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7" name="Rounded Rectangle 6"/>
            <p:cNvSpPr/>
            <p:nvPr/>
          </p:nvSpPr>
          <p:spPr>
            <a:xfrm>
              <a:off x="755312" y="1628800"/>
              <a:ext cx="6959325" cy="176856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8" name="Rectangle 7"/>
            <p:cNvSpPr/>
            <p:nvPr/>
          </p:nvSpPr>
          <p:spPr>
            <a:xfrm>
              <a:off x="610855" y="3906974"/>
              <a:ext cx="2160502" cy="86364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Legal</a:t>
              </a:r>
              <a:r>
                <a:rPr lang="en-CA" sz="2000" dirty="0">
                  <a:solidFill>
                    <a:schemeClr val="tx1"/>
                  </a:solidFill>
                </a:rPr>
                <a:t> </a:t>
              </a:r>
            </a:p>
            <a:p>
              <a:pPr algn="ctr" fontAlgn="auto">
                <a:spcBef>
                  <a:spcPts val="0"/>
                </a:spcBef>
                <a:spcAft>
                  <a:spcPts val="0"/>
                </a:spcAft>
                <a:defRPr/>
              </a:pPr>
              <a:r>
                <a:rPr lang="en-CA" dirty="0">
                  <a:solidFill>
                    <a:schemeClr val="tx1"/>
                  </a:solidFill>
                </a:rPr>
                <a:t>requirements for privacy software </a:t>
              </a:r>
            </a:p>
          </p:txBody>
        </p:sp>
        <p:sp>
          <p:nvSpPr>
            <p:cNvPr id="9" name="Rectangle 8"/>
            <p:cNvSpPr/>
            <p:nvPr/>
          </p:nvSpPr>
          <p:spPr>
            <a:xfrm>
              <a:off x="5652555" y="3932375"/>
              <a:ext cx="2160502" cy="86523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prstClr val="black"/>
                  </a:solidFill>
                </a:rPr>
                <a:t>Enterprise</a:t>
              </a:r>
              <a:r>
                <a:rPr lang="en-CA" sz="2000" dirty="0">
                  <a:solidFill>
                    <a:prstClr val="black"/>
                  </a:solidFill>
                </a:rPr>
                <a:t> </a:t>
              </a:r>
            </a:p>
            <a:p>
              <a:pPr algn="ctr" fontAlgn="auto">
                <a:spcBef>
                  <a:spcPts val="0"/>
                </a:spcBef>
                <a:spcAft>
                  <a:spcPts val="0"/>
                </a:spcAft>
                <a:defRPr/>
              </a:pPr>
              <a:r>
                <a:rPr lang="en-CA" dirty="0">
                  <a:solidFill>
                    <a:prstClr val="black"/>
                  </a:solidFill>
                </a:rPr>
                <a:t>requirements for privacy software </a:t>
              </a:r>
            </a:p>
          </p:txBody>
        </p:sp>
        <p:sp>
          <p:nvSpPr>
            <p:cNvPr id="10" name="Horizontal Scroll 9"/>
            <p:cNvSpPr/>
            <p:nvPr/>
          </p:nvSpPr>
          <p:spPr>
            <a:xfrm rot="5400000">
              <a:off x="953682" y="1684425"/>
              <a:ext cx="1331979" cy="136360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43018" name="TextBox 10"/>
            <p:cNvSpPr txBox="1">
              <a:spLocks noChangeArrowheads="1"/>
            </p:cNvSpPr>
            <p:nvPr/>
          </p:nvSpPr>
          <p:spPr bwMode="auto">
            <a:xfrm>
              <a:off x="1115616" y="2060848"/>
              <a:ext cx="936104" cy="646331"/>
            </a:xfrm>
            <a:prstGeom prst="rect">
              <a:avLst/>
            </a:prstGeom>
            <a:noFill/>
            <a:ln w="9525">
              <a:noFill/>
              <a:miter lim="800000"/>
              <a:headEnd/>
              <a:tailEnd/>
            </a:ln>
          </p:spPr>
          <p:txBody>
            <a:bodyPr>
              <a:spAutoFit/>
            </a:bodyPr>
            <a:lstStyle/>
            <a:p>
              <a:pPr algn="ctr"/>
              <a:r>
                <a:rPr lang="en-CA">
                  <a:latin typeface="Tw Cen MT" pitchFamily="34" charset="0"/>
                </a:rPr>
                <a:t>Privacy Law</a:t>
              </a:r>
            </a:p>
          </p:txBody>
        </p:sp>
        <p:sp>
          <p:nvSpPr>
            <p:cNvPr id="12" name="Horizontal Scroll 11"/>
            <p:cNvSpPr/>
            <p:nvPr/>
          </p:nvSpPr>
          <p:spPr>
            <a:xfrm rot="5400000">
              <a:off x="5973160" y="1666962"/>
              <a:ext cx="1297052" cy="1363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43020" name="TextBox 12"/>
            <p:cNvSpPr txBox="1">
              <a:spLocks noChangeArrowheads="1"/>
            </p:cNvSpPr>
            <p:nvPr/>
          </p:nvSpPr>
          <p:spPr bwMode="auto">
            <a:xfrm>
              <a:off x="6077612" y="1988840"/>
              <a:ext cx="1088760" cy="923330"/>
            </a:xfrm>
            <a:prstGeom prst="rect">
              <a:avLst/>
            </a:prstGeom>
            <a:noFill/>
            <a:ln w="9525">
              <a:noFill/>
              <a:miter lim="800000"/>
              <a:headEnd/>
              <a:tailEnd/>
            </a:ln>
          </p:spPr>
          <p:txBody>
            <a:bodyPr wrap="none">
              <a:spAutoFit/>
            </a:bodyPr>
            <a:lstStyle/>
            <a:p>
              <a:pPr algn="ctr"/>
              <a:r>
                <a:rPr lang="en-CA">
                  <a:latin typeface="Tw Cen MT" pitchFamily="34" charset="0"/>
                </a:rPr>
                <a:t>Enterprise</a:t>
              </a:r>
            </a:p>
            <a:p>
              <a:pPr algn="ctr"/>
              <a:r>
                <a:rPr lang="en-CA">
                  <a:latin typeface="Tw Cen MT" pitchFamily="34" charset="0"/>
                </a:rPr>
                <a:t>Privacy</a:t>
              </a:r>
            </a:p>
            <a:p>
              <a:pPr algn="ctr"/>
              <a:r>
                <a:rPr lang="en-CA">
                  <a:latin typeface="Tw Cen MT" pitchFamily="34" charset="0"/>
                </a:rPr>
                <a:t>Policy</a:t>
              </a:r>
            </a:p>
          </p:txBody>
        </p:sp>
        <p:sp>
          <p:nvSpPr>
            <p:cNvPr id="14" name="Rectangle 13"/>
            <p:cNvSpPr/>
            <p:nvPr/>
          </p:nvSpPr>
          <p:spPr>
            <a:xfrm>
              <a:off x="5652555" y="5585045"/>
              <a:ext cx="2160502" cy="86364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prstClr val="black"/>
                  </a:solidFill>
                </a:rPr>
                <a:t>Enterprise privacy software</a:t>
              </a:r>
            </a:p>
          </p:txBody>
        </p:sp>
        <p:cxnSp>
          <p:nvCxnSpPr>
            <p:cNvPr id="15" name="Straight Arrow Connector 14"/>
            <p:cNvCxnSpPr/>
            <p:nvPr/>
          </p:nvCxnSpPr>
          <p:spPr>
            <a:xfrm>
              <a:off x="1618878" y="3141761"/>
              <a:ext cx="0" cy="574703"/>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3023" name="TextBox 15"/>
            <p:cNvSpPr txBox="1">
              <a:spLocks noChangeArrowheads="1"/>
            </p:cNvSpPr>
            <p:nvPr/>
          </p:nvSpPr>
          <p:spPr bwMode="auto">
            <a:xfrm>
              <a:off x="1802633" y="3310798"/>
              <a:ext cx="823174" cy="369332"/>
            </a:xfrm>
            <a:prstGeom prst="rect">
              <a:avLst/>
            </a:prstGeom>
            <a:noFill/>
            <a:ln w="9525">
              <a:noFill/>
              <a:miter lim="800000"/>
              <a:headEnd/>
              <a:tailEnd/>
            </a:ln>
          </p:spPr>
          <p:txBody>
            <a:bodyPr wrap="none">
              <a:spAutoFit/>
            </a:bodyPr>
            <a:lstStyle/>
            <a:p>
              <a:r>
                <a:rPr lang="en-CA">
                  <a:latin typeface="Tw Cen MT" pitchFamily="34" charset="0"/>
                </a:rPr>
                <a:t>extract</a:t>
              </a:r>
            </a:p>
          </p:txBody>
        </p:sp>
        <p:cxnSp>
          <p:nvCxnSpPr>
            <p:cNvPr id="17" name="Straight Arrow Connector 16"/>
            <p:cNvCxnSpPr/>
            <p:nvPr/>
          </p:nvCxnSpPr>
          <p:spPr>
            <a:xfrm>
              <a:off x="6676453" y="3141761"/>
              <a:ext cx="0" cy="574703"/>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3025" name="TextBox 17"/>
            <p:cNvSpPr txBox="1">
              <a:spLocks noChangeArrowheads="1"/>
            </p:cNvSpPr>
            <p:nvPr/>
          </p:nvSpPr>
          <p:spPr bwMode="auto">
            <a:xfrm>
              <a:off x="6892245" y="3347700"/>
              <a:ext cx="823174" cy="369332"/>
            </a:xfrm>
            <a:prstGeom prst="rect">
              <a:avLst/>
            </a:prstGeom>
            <a:noFill/>
            <a:ln w="9525">
              <a:noFill/>
              <a:miter lim="800000"/>
              <a:headEnd/>
              <a:tailEnd/>
            </a:ln>
          </p:spPr>
          <p:txBody>
            <a:bodyPr wrap="none">
              <a:spAutoFit/>
            </a:bodyPr>
            <a:lstStyle/>
            <a:p>
              <a:r>
                <a:rPr lang="en-CA">
                  <a:latin typeface="Tw Cen MT" pitchFamily="34" charset="0"/>
                </a:rPr>
                <a:t>extract</a:t>
              </a:r>
            </a:p>
          </p:txBody>
        </p:sp>
        <p:cxnSp>
          <p:nvCxnSpPr>
            <p:cNvPr id="19" name="Straight Arrow Connector 18"/>
            <p:cNvCxnSpPr/>
            <p:nvPr/>
          </p:nvCxnSpPr>
          <p:spPr>
            <a:xfrm flipH="1">
              <a:off x="2484030" y="2421001"/>
              <a:ext cx="3168525" cy="3175"/>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3027" name="TextBox 19"/>
            <p:cNvSpPr txBox="1">
              <a:spLocks noChangeArrowheads="1"/>
            </p:cNvSpPr>
            <p:nvPr/>
          </p:nvSpPr>
          <p:spPr bwMode="auto">
            <a:xfrm>
              <a:off x="3275856" y="1916832"/>
              <a:ext cx="1733360" cy="369332"/>
            </a:xfrm>
            <a:prstGeom prst="rect">
              <a:avLst/>
            </a:prstGeom>
            <a:noFill/>
            <a:ln w="9525">
              <a:noFill/>
              <a:miter lim="800000"/>
              <a:headEnd/>
              <a:tailEnd/>
            </a:ln>
          </p:spPr>
          <p:txBody>
            <a:bodyPr wrap="none">
              <a:spAutoFit/>
            </a:bodyPr>
            <a:lstStyle/>
            <a:p>
              <a:r>
                <a:rPr lang="en-CA">
                  <a:latin typeface="Tw Cen MT" pitchFamily="34" charset="0"/>
                </a:rPr>
                <a:t>legal compliance</a:t>
              </a:r>
            </a:p>
          </p:txBody>
        </p:sp>
        <p:cxnSp>
          <p:nvCxnSpPr>
            <p:cNvPr id="21" name="Straight Arrow Connector 20"/>
            <p:cNvCxnSpPr/>
            <p:nvPr/>
          </p:nvCxnSpPr>
          <p:spPr>
            <a:xfrm flipH="1">
              <a:off x="3139643" y="4454689"/>
              <a:ext cx="2212887" cy="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3029" name="TextBox 21"/>
            <p:cNvSpPr txBox="1">
              <a:spLocks noChangeArrowheads="1"/>
            </p:cNvSpPr>
            <p:nvPr/>
          </p:nvSpPr>
          <p:spPr bwMode="auto">
            <a:xfrm>
              <a:off x="3419872" y="3933056"/>
              <a:ext cx="1877437" cy="369332"/>
            </a:xfrm>
            <a:prstGeom prst="rect">
              <a:avLst/>
            </a:prstGeom>
            <a:noFill/>
            <a:ln w="9525">
              <a:noFill/>
              <a:miter lim="800000"/>
              <a:headEnd/>
              <a:tailEnd/>
            </a:ln>
          </p:spPr>
          <p:txBody>
            <a:bodyPr wrap="none">
              <a:spAutoFit/>
            </a:bodyPr>
            <a:lstStyle/>
            <a:p>
              <a:r>
                <a:rPr lang="en-CA">
                  <a:latin typeface="Tw Cen MT" pitchFamily="34" charset="0"/>
                </a:rPr>
                <a:t>logical compliance</a:t>
              </a:r>
            </a:p>
          </p:txBody>
        </p:sp>
        <p:cxnSp>
          <p:nvCxnSpPr>
            <p:cNvPr id="23" name="Straight Arrow Connector 22"/>
            <p:cNvCxnSpPr/>
            <p:nvPr/>
          </p:nvCxnSpPr>
          <p:spPr>
            <a:xfrm>
              <a:off x="6732012" y="4940488"/>
              <a:ext cx="0" cy="57629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3031" name="TextBox 23"/>
            <p:cNvSpPr txBox="1">
              <a:spLocks noChangeArrowheads="1"/>
            </p:cNvSpPr>
            <p:nvPr/>
          </p:nvSpPr>
          <p:spPr bwMode="auto">
            <a:xfrm>
              <a:off x="4718916" y="5013176"/>
              <a:ext cx="1930528" cy="369332"/>
            </a:xfrm>
            <a:prstGeom prst="rect">
              <a:avLst/>
            </a:prstGeom>
            <a:noFill/>
            <a:ln w="9525">
              <a:noFill/>
              <a:miter lim="800000"/>
              <a:headEnd/>
              <a:tailEnd/>
            </a:ln>
          </p:spPr>
          <p:txBody>
            <a:bodyPr wrap="none">
              <a:spAutoFit/>
            </a:bodyPr>
            <a:lstStyle/>
            <a:p>
              <a:r>
                <a:rPr lang="en-CA">
                  <a:latin typeface="Tw Cen MT" pitchFamily="34" charset="0"/>
                </a:rPr>
                <a:t>implement &amp; verify</a:t>
              </a:r>
            </a:p>
          </p:txBody>
        </p:sp>
        <p:cxnSp>
          <p:nvCxnSpPr>
            <p:cNvPr id="25" name="Straight Arrow Connector 24"/>
            <p:cNvCxnSpPr/>
            <p:nvPr/>
          </p:nvCxnSpPr>
          <p:spPr>
            <a:xfrm flipH="1" flipV="1">
              <a:off x="1691900" y="5013517"/>
              <a:ext cx="3660630" cy="1003349"/>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3033" name="TextBox 25"/>
            <p:cNvSpPr txBox="1">
              <a:spLocks noChangeArrowheads="1"/>
            </p:cNvSpPr>
            <p:nvPr/>
          </p:nvSpPr>
          <p:spPr bwMode="auto">
            <a:xfrm>
              <a:off x="2843808" y="5661248"/>
              <a:ext cx="1872208" cy="369332"/>
            </a:xfrm>
            <a:prstGeom prst="rect">
              <a:avLst/>
            </a:prstGeom>
            <a:noFill/>
            <a:ln w="9525">
              <a:noFill/>
              <a:miter lim="800000"/>
              <a:headEnd/>
              <a:tailEnd/>
            </a:ln>
          </p:spPr>
          <p:txBody>
            <a:bodyPr>
              <a:spAutoFit/>
            </a:bodyPr>
            <a:lstStyle/>
            <a:p>
              <a:r>
                <a:rPr lang="en-CA">
                  <a:latin typeface="Tw Cen MT" pitchFamily="34" charset="0"/>
                </a:rPr>
                <a:t>validate</a:t>
              </a:r>
            </a:p>
          </p:txBody>
        </p:sp>
        <p:sp>
          <p:nvSpPr>
            <p:cNvPr id="43034" name="TextBox 26"/>
            <p:cNvSpPr txBox="1">
              <a:spLocks noChangeArrowheads="1"/>
            </p:cNvSpPr>
            <p:nvPr/>
          </p:nvSpPr>
          <p:spPr bwMode="auto">
            <a:xfrm>
              <a:off x="7812360" y="2101498"/>
              <a:ext cx="1307409" cy="400110"/>
            </a:xfrm>
            <a:prstGeom prst="rect">
              <a:avLst/>
            </a:prstGeom>
            <a:noFill/>
            <a:ln w="9525">
              <a:noFill/>
              <a:miter lim="800000"/>
              <a:headEnd/>
              <a:tailEnd/>
            </a:ln>
          </p:spPr>
          <p:txBody>
            <a:bodyPr wrap="none">
              <a:spAutoFit/>
            </a:bodyPr>
            <a:lstStyle/>
            <a:p>
              <a:r>
                <a:rPr lang="en-CA" sz="2000" b="1">
                  <a:latin typeface="Tw Cen MT" pitchFamily="34" charset="0"/>
                </a:rPr>
                <a:t>Legal area</a:t>
              </a:r>
            </a:p>
          </p:txBody>
        </p:sp>
        <p:sp>
          <p:nvSpPr>
            <p:cNvPr id="43035" name="TextBox 27"/>
            <p:cNvSpPr txBox="1">
              <a:spLocks noChangeArrowheads="1"/>
            </p:cNvSpPr>
            <p:nvPr/>
          </p:nvSpPr>
          <p:spPr bwMode="auto">
            <a:xfrm>
              <a:off x="8028384" y="4269716"/>
              <a:ext cx="1137170" cy="707886"/>
            </a:xfrm>
            <a:prstGeom prst="rect">
              <a:avLst/>
            </a:prstGeom>
            <a:noFill/>
            <a:ln w="9525">
              <a:noFill/>
              <a:miter lim="800000"/>
              <a:headEnd/>
              <a:tailEnd/>
            </a:ln>
          </p:spPr>
          <p:txBody>
            <a:bodyPr wrap="none">
              <a:spAutoFit/>
            </a:bodyPr>
            <a:lstStyle/>
            <a:p>
              <a:pPr algn="ctr"/>
              <a:r>
                <a:rPr lang="en-CA" sz="2000" b="1">
                  <a:latin typeface="Tw Cen MT" pitchFamily="34" charset="0"/>
                </a:rPr>
                <a:t>Software</a:t>
              </a:r>
            </a:p>
            <a:p>
              <a:pPr algn="ctr"/>
              <a:r>
                <a:rPr lang="en-CA" sz="2000" b="1">
                  <a:latin typeface="Tw Cen MT" pitchFamily="34" charset="0"/>
                </a:rPr>
                <a:t>area</a:t>
              </a:r>
            </a:p>
          </p:txBody>
        </p:sp>
      </p:grpSp>
      <p:sp>
        <p:nvSpPr>
          <p:cNvPr id="43012" name="Rectangle 29"/>
          <p:cNvSpPr>
            <a:spLocks noChangeArrowheads="1"/>
          </p:cNvSpPr>
          <p:nvPr/>
        </p:nvSpPr>
        <p:spPr bwMode="auto">
          <a:xfrm>
            <a:off x="6732588" y="4868863"/>
            <a:ext cx="769937" cy="523875"/>
          </a:xfrm>
          <a:prstGeom prst="rect">
            <a:avLst/>
          </a:prstGeom>
          <a:noFill/>
          <a:ln w="9525">
            <a:noFill/>
            <a:miter lim="800000"/>
            <a:headEnd/>
            <a:tailEnd/>
          </a:ln>
        </p:spPr>
        <p:txBody>
          <a:bodyPr>
            <a:spAutoFit/>
          </a:bodyPr>
          <a:lstStyle/>
          <a:p>
            <a:r>
              <a:rPr lang="en-CA" sz="2800">
                <a:latin typeface="Tw Cen MT" pitchFamily="34" charset="0"/>
                <a:sym typeface="Wingdings" pitchFamily="2" charset="2"/>
              </a:rPr>
              <a:t></a:t>
            </a:r>
            <a:endParaRPr lang="en-CA" sz="2800">
              <a:latin typeface="Tw Cen MT"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612775" y="228600"/>
            <a:ext cx="8153400" cy="990600"/>
          </a:xfrm>
        </p:spPr>
        <p:txBody>
          <a:bodyPr/>
          <a:lstStyle/>
          <a:p>
            <a:pPr eaLnBrk="1" hangingPunct="1"/>
            <a:r>
              <a:rPr lang="en-CA" sz="4000" smtClean="0">
                <a:sym typeface="Wingdings" pitchFamily="2" charset="2"/>
              </a:rPr>
              <a:t></a:t>
            </a:r>
            <a:r>
              <a:rPr lang="en-CA" sz="4000" smtClean="0"/>
              <a:t>Implement &amp;verify</a:t>
            </a:r>
            <a:r>
              <a:rPr lang="en-CA" sz="4000" smtClean="0">
                <a:sym typeface="Wingdings" pitchFamily="2" charset="2"/>
              </a:rPr>
              <a:t></a:t>
            </a:r>
            <a:endParaRPr lang="en-CA" sz="4000" smtClean="0"/>
          </a:p>
        </p:txBody>
      </p:sp>
      <p:sp>
        <p:nvSpPr>
          <p:cNvPr id="3" name="Slide Number Placeholder 2"/>
          <p:cNvSpPr>
            <a:spLocks noGrp="1"/>
          </p:cNvSpPr>
          <p:nvPr>
            <p:ph type="sldNum" sz="quarter" idx="12"/>
          </p:nvPr>
        </p:nvSpPr>
        <p:spPr/>
        <p:txBody>
          <a:bodyPr>
            <a:normAutofit fontScale="85000" lnSpcReduction="20000"/>
          </a:bodyPr>
          <a:lstStyle/>
          <a:p>
            <a:pPr>
              <a:defRPr/>
            </a:pPr>
            <a:fld id="{6E83D0FC-6D4E-46B5-AB2F-85CF68798C9B}" type="slidenum">
              <a:rPr lang="en-CA"/>
              <a:pPr>
                <a:defRPr/>
              </a:pPr>
              <a:t>29</a:t>
            </a:fld>
            <a:endParaRPr lang="en-CA"/>
          </a:p>
        </p:txBody>
      </p:sp>
      <p:pic>
        <p:nvPicPr>
          <p:cNvPr id="44035" name="Picture 2"/>
          <p:cNvPicPr>
            <a:picLocks noChangeAspect="1" noChangeArrowheads="1"/>
          </p:cNvPicPr>
          <p:nvPr/>
        </p:nvPicPr>
        <p:blipFill>
          <a:blip r:embed="rId2"/>
          <a:srcRect/>
          <a:stretch>
            <a:fillRect/>
          </a:stretch>
        </p:blipFill>
        <p:spPr bwMode="auto">
          <a:xfrm>
            <a:off x="4649788" y="420688"/>
            <a:ext cx="4675187" cy="2647950"/>
          </a:xfrm>
          <a:prstGeom prst="rect">
            <a:avLst/>
          </a:prstGeom>
          <a:noFill/>
          <a:ln w="9525">
            <a:noFill/>
            <a:miter lim="800000"/>
            <a:headEnd/>
            <a:tailEnd/>
          </a:ln>
        </p:spPr>
      </p:pic>
      <p:sp>
        <p:nvSpPr>
          <p:cNvPr id="4" name="Content Placeholder 3"/>
          <p:cNvSpPr>
            <a:spLocks noGrp="1"/>
          </p:cNvSpPr>
          <p:nvPr>
            <p:ph sz="quarter" idx="1"/>
          </p:nvPr>
        </p:nvSpPr>
        <p:spPr>
          <a:xfrm>
            <a:off x="612775" y="1600200"/>
            <a:ext cx="8153400" cy="4495800"/>
          </a:xfrm>
        </p:spPr>
        <p:txBody>
          <a:bodyPr>
            <a:normAutofit fontScale="85000" lnSpcReduction="20000"/>
          </a:bodyPr>
          <a:lstStyle/>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dirty="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r>
              <a:rPr lang="en-CA" dirty="0" smtClean="0"/>
              <a:t>We are here in a familiar territory:</a:t>
            </a:r>
          </a:p>
          <a:p>
            <a:pPr marL="640080" lvl="1" indent="-274320" eaLnBrk="1" fontAlgn="auto" hangingPunct="1">
              <a:spcAft>
                <a:spcPts val="0"/>
              </a:spcAft>
              <a:buFont typeface="Wingdings 2"/>
              <a:buChar char=""/>
              <a:defRPr/>
            </a:pPr>
            <a:r>
              <a:rPr lang="en-CA" dirty="0" smtClean="0"/>
              <a:t>We have compliant software requirements and we must implement them and verify the implementation </a:t>
            </a:r>
          </a:p>
          <a:p>
            <a:pPr marL="640080" lvl="1" indent="-274320" eaLnBrk="1" fontAlgn="auto" hangingPunct="1">
              <a:spcAft>
                <a:spcPts val="0"/>
              </a:spcAft>
              <a:buFont typeface="Wingdings 2"/>
              <a:buChar char=""/>
              <a:defRPr/>
            </a:pPr>
            <a:r>
              <a:rPr lang="en-CA" dirty="0" smtClean="0"/>
              <a:t>Use existing software methods</a:t>
            </a:r>
          </a:p>
          <a:p>
            <a:pPr marL="640080" lvl="1" indent="-274320" eaLnBrk="1" fontAlgn="auto" hangingPunct="1">
              <a:spcAft>
                <a:spcPts val="0"/>
              </a:spcAft>
              <a:buFont typeface="Wingdings 2"/>
              <a:buChar char=""/>
              <a:defRPr/>
            </a:pPr>
            <a:r>
              <a:rPr lang="en-CA" b="1" i="1" dirty="0" smtClean="0"/>
              <a:t>But:</a:t>
            </a:r>
            <a:r>
              <a:rPr lang="en-CA" dirty="0" smtClean="0"/>
              <a:t> are the enterprise requirements that were obtained so far sufficient to derive an implementation?</a:t>
            </a:r>
          </a:p>
          <a:p>
            <a:pPr lvl="2" eaLnBrk="1" fontAlgn="auto" hangingPunct="1">
              <a:spcAft>
                <a:spcPts val="0"/>
              </a:spcAft>
              <a:buFont typeface="Wingdings"/>
              <a:buChar char=""/>
              <a:defRPr/>
            </a:pPr>
            <a:r>
              <a:rPr lang="en-CA" dirty="0" smtClean="0"/>
              <a:t>A lot of practical domain knowledge may still be necessary</a:t>
            </a:r>
          </a:p>
          <a:p>
            <a:pPr lvl="2" eaLnBrk="1" fontAlgn="auto" hangingPunct="1">
              <a:spcAft>
                <a:spcPts val="0"/>
              </a:spcAft>
              <a:buFont typeface="Wingdings"/>
              <a:buChar char=""/>
              <a:defRPr/>
            </a:pPr>
            <a:r>
              <a:rPr lang="en-CA" dirty="0" smtClean="0"/>
              <a:t>Probably it cannot be assumed that inexperienced software developers can do this</a:t>
            </a:r>
            <a:endParaRPr lang="en-CA" dirty="0"/>
          </a:p>
        </p:txBody>
      </p:sp>
      <p:sp>
        <p:nvSpPr>
          <p:cNvPr id="44037" name="TextBox 5"/>
          <p:cNvSpPr txBox="1">
            <a:spLocks noChangeArrowheads="1"/>
          </p:cNvSpPr>
          <p:nvPr/>
        </p:nvSpPr>
        <p:spPr bwMode="auto">
          <a:xfrm>
            <a:off x="7956550" y="2124075"/>
            <a:ext cx="287338" cy="368300"/>
          </a:xfrm>
          <a:prstGeom prst="rect">
            <a:avLst/>
          </a:prstGeom>
          <a:noFill/>
          <a:ln w="9525">
            <a:noFill/>
            <a:miter lim="800000"/>
            <a:headEnd/>
            <a:tailEnd/>
          </a:ln>
        </p:spPr>
        <p:txBody>
          <a:bodyPr>
            <a:spAutoFit/>
          </a:bodyPr>
          <a:lstStyle/>
          <a:p>
            <a:r>
              <a:rPr lang="en-CA">
                <a:latin typeface="Wingdings" pitchFamily="2" charset="2"/>
                <a:sym typeface="Wingdings" pitchFamily="2" charset="2"/>
              </a:rPr>
              <a:t></a:t>
            </a:r>
            <a:endParaRPr lang="en-CA">
              <a:latin typeface="Tw Cen MT"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612775" y="228600"/>
            <a:ext cx="8153400" cy="990600"/>
          </a:xfrm>
        </p:spPr>
        <p:txBody>
          <a:bodyPr/>
          <a:lstStyle/>
          <a:p>
            <a:pPr eaLnBrk="1" hangingPunct="1"/>
            <a:r>
              <a:rPr lang="en-CA" smtClean="0"/>
              <a:t>The last frontier …</a:t>
            </a:r>
          </a:p>
        </p:txBody>
      </p:sp>
      <p:sp>
        <p:nvSpPr>
          <p:cNvPr id="16386" name="Content Placeholder 2"/>
          <p:cNvSpPr>
            <a:spLocks noGrp="1"/>
          </p:cNvSpPr>
          <p:nvPr>
            <p:ph sz="quarter" idx="1"/>
          </p:nvPr>
        </p:nvSpPr>
        <p:spPr>
          <a:xfrm>
            <a:off x="612775" y="1600200"/>
            <a:ext cx="8153400" cy="4495800"/>
          </a:xfrm>
        </p:spPr>
        <p:txBody>
          <a:bodyPr/>
          <a:lstStyle/>
          <a:p>
            <a:pPr eaLnBrk="1" hangingPunct="1"/>
            <a:r>
              <a:rPr lang="en-CA" i="1" smtClean="0"/>
              <a:t>Last</a:t>
            </a:r>
            <a:r>
              <a:rPr lang="en-CA" smtClean="0"/>
              <a:t> for two reasons:</a:t>
            </a:r>
          </a:p>
          <a:p>
            <a:pPr lvl="1" eaLnBrk="1" hangingPunct="1"/>
            <a:r>
              <a:rPr lang="en-CA" i="1" smtClean="0"/>
              <a:t>In the end</a:t>
            </a:r>
            <a:r>
              <a:rPr lang="en-CA" smtClean="0"/>
              <a:t>, privacy IT systems must satisfy the law</a:t>
            </a:r>
          </a:p>
          <a:p>
            <a:pPr lvl="1" eaLnBrk="1" hangingPunct="1"/>
            <a:r>
              <a:rPr lang="en-CA" smtClean="0"/>
              <a:t>This is a </a:t>
            </a:r>
            <a:r>
              <a:rPr lang="en-CA" i="1" smtClean="0"/>
              <a:t>difficult</a:t>
            </a:r>
            <a:r>
              <a:rPr lang="en-CA" smtClean="0"/>
              <a:t> goal</a:t>
            </a:r>
          </a:p>
          <a:p>
            <a:pPr lvl="2" eaLnBrk="1" hangingPunct="1"/>
            <a:r>
              <a:rPr lang="en-CA" smtClean="0"/>
              <a:t>Because of the need to </a:t>
            </a:r>
            <a:r>
              <a:rPr lang="en-CA" i="1" smtClean="0"/>
              <a:t>bridge the long distance</a:t>
            </a:r>
            <a:r>
              <a:rPr lang="en-CA" smtClean="0"/>
              <a:t> between legal language and IT language and implementations</a:t>
            </a:r>
          </a:p>
        </p:txBody>
      </p:sp>
      <p:sp>
        <p:nvSpPr>
          <p:cNvPr id="4" name="Slide Number Placeholder 3"/>
          <p:cNvSpPr>
            <a:spLocks noGrp="1"/>
          </p:cNvSpPr>
          <p:nvPr>
            <p:ph type="sldNum" sz="quarter" idx="12"/>
          </p:nvPr>
        </p:nvSpPr>
        <p:spPr/>
        <p:txBody>
          <a:bodyPr>
            <a:normAutofit fontScale="85000" lnSpcReduction="20000"/>
          </a:bodyPr>
          <a:lstStyle/>
          <a:p>
            <a:pPr>
              <a:defRPr/>
            </a:pPr>
            <a:fld id="{A9D239B8-8511-41D5-B955-53C90D4BD152}" type="slidenum">
              <a:rPr lang="en-CA"/>
              <a:pPr>
                <a:defRPr/>
              </a:pPr>
              <a:t>3</a:t>
            </a:fld>
            <a:endParaRPr lang="en-CA"/>
          </a:p>
        </p:txBody>
      </p:sp>
      <p:pic>
        <p:nvPicPr>
          <p:cNvPr id="16388" name="Picture 2" descr="C:\Users\Luigi_2\AppData\Local\Microsoft\Windows\Temporary Internet Files\Content.IE5\U6UZTNRP\MP900442974[1].jpg"/>
          <p:cNvPicPr>
            <a:picLocks noChangeAspect="1" noChangeArrowheads="1"/>
          </p:cNvPicPr>
          <p:nvPr/>
        </p:nvPicPr>
        <p:blipFill>
          <a:blip r:embed="rId2"/>
          <a:srcRect/>
          <a:stretch>
            <a:fillRect/>
          </a:stretch>
        </p:blipFill>
        <p:spPr bwMode="auto">
          <a:xfrm>
            <a:off x="6257925" y="4076700"/>
            <a:ext cx="1376363" cy="2062163"/>
          </a:xfrm>
          <a:prstGeom prst="rect">
            <a:avLst/>
          </a:prstGeom>
          <a:noFill/>
          <a:ln w="9525">
            <a:noFill/>
            <a:miter lim="800000"/>
            <a:headEnd/>
            <a:tailEnd/>
          </a:ln>
        </p:spPr>
      </p:pic>
      <p:pic>
        <p:nvPicPr>
          <p:cNvPr id="16389" name="Picture 3" descr="C:\Users\Luigi_2\AppData\Local\Microsoft\Windows\Temporary Internet Files\Content.IE5\I3RT52N3\MP910218815[1].jpg"/>
          <p:cNvPicPr>
            <a:picLocks noChangeAspect="1" noChangeArrowheads="1"/>
          </p:cNvPicPr>
          <p:nvPr/>
        </p:nvPicPr>
        <p:blipFill>
          <a:blip r:embed="rId3"/>
          <a:srcRect/>
          <a:stretch>
            <a:fillRect/>
          </a:stretch>
        </p:blipFill>
        <p:spPr bwMode="auto">
          <a:xfrm>
            <a:off x="1692275" y="4221163"/>
            <a:ext cx="2659063" cy="1773237"/>
          </a:xfrm>
          <a:prstGeom prst="rect">
            <a:avLst/>
          </a:prstGeom>
          <a:noFill/>
          <a:ln w="9525">
            <a:noFill/>
            <a:miter lim="800000"/>
            <a:headEnd/>
            <a:tailEnd/>
          </a:ln>
        </p:spPr>
      </p:pic>
      <p:sp>
        <p:nvSpPr>
          <p:cNvPr id="16390" name="TextBox 4"/>
          <p:cNvSpPr txBox="1">
            <a:spLocks noChangeArrowheads="1"/>
          </p:cNvSpPr>
          <p:nvPr/>
        </p:nvSpPr>
        <p:spPr bwMode="auto">
          <a:xfrm>
            <a:off x="2268538" y="6156325"/>
            <a:ext cx="1582737" cy="368300"/>
          </a:xfrm>
          <a:prstGeom prst="rect">
            <a:avLst/>
          </a:prstGeom>
          <a:noFill/>
          <a:ln w="9525">
            <a:noFill/>
            <a:miter lim="800000"/>
            <a:headEnd/>
            <a:tailEnd/>
          </a:ln>
        </p:spPr>
        <p:txBody>
          <a:bodyPr>
            <a:spAutoFit/>
          </a:bodyPr>
          <a:lstStyle/>
          <a:p>
            <a:r>
              <a:rPr lang="en-CA">
                <a:latin typeface="Tw Cen MT" pitchFamily="34" charset="0"/>
              </a:rPr>
              <a:t> A bridge?</a:t>
            </a:r>
          </a:p>
        </p:txBody>
      </p:sp>
      <p:sp>
        <p:nvSpPr>
          <p:cNvPr id="16391" name="TextBox 8"/>
          <p:cNvSpPr txBox="1">
            <a:spLocks noChangeArrowheads="1"/>
          </p:cNvSpPr>
          <p:nvPr/>
        </p:nvSpPr>
        <p:spPr bwMode="auto">
          <a:xfrm>
            <a:off x="6472238" y="6375400"/>
            <a:ext cx="1555750" cy="366713"/>
          </a:xfrm>
          <a:prstGeom prst="rect">
            <a:avLst/>
          </a:prstGeom>
          <a:noFill/>
          <a:ln w="9525">
            <a:noFill/>
            <a:miter lim="800000"/>
            <a:headEnd/>
            <a:tailEnd/>
          </a:ln>
        </p:spPr>
        <p:txBody>
          <a:bodyPr>
            <a:spAutoFit/>
          </a:bodyPr>
          <a:lstStyle/>
          <a:p>
            <a:r>
              <a:rPr lang="en-CA">
                <a:latin typeface="Tw Cen MT" pitchFamily="34" charset="0"/>
              </a:rPr>
              <a:t> A bridge?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re 1"/>
          <p:cNvSpPr>
            <a:spLocks noGrp="1"/>
          </p:cNvSpPr>
          <p:nvPr>
            <p:ph type="title"/>
          </p:nvPr>
        </p:nvSpPr>
        <p:spPr>
          <a:xfrm>
            <a:off x="612775" y="228600"/>
            <a:ext cx="8153400" cy="990600"/>
          </a:xfrm>
        </p:spPr>
        <p:txBody>
          <a:bodyPr/>
          <a:lstStyle/>
          <a:p>
            <a:pPr eaLnBrk="1" hangingPunct="1"/>
            <a:r>
              <a:rPr lang="en-CA" smtClean="0"/>
              <a:t>Maturity of SE methods</a:t>
            </a:r>
            <a:endParaRPr lang="fr-CA" smtClean="0"/>
          </a:p>
        </p:txBody>
      </p:sp>
      <p:sp>
        <p:nvSpPr>
          <p:cNvPr id="3" name="Espace réservé du numéro de diapositive 2"/>
          <p:cNvSpPr>
            <a:spLocks noGrp="1"/>
          </p:cNvSpPr>
          <p:nvPr>
            <p:ph type="sldNum" sz="quarter" idx="12"/>
          </p:nvPr>
        </p:nvSpPr>
        <p:spPr/>
        <p:txBody>
          <a:bodyPr>
            <a:normAutofit fontScale="85000" lnSpcReduction="20000"/>
          </a:bodyPr>
          <a:lstStyle/>
          <a:p>
            <a:pPr>
              <a:defRPr/>
            </a:pPr>
            <a:fld id="{B1F8E5CE-BE6F-49A5-A29F-43AC67AD52CE}" type="slidenum">
              <a:rPr lang="en-CA"/>
              <a:pPr>
                <a:defRPr/>
              </a:pPr>
              <a:t>30</a:t>
            </a:fld>
            <a:endParaRPr lang="en-CA"/>
          </a:p>
        </p:txBody>
      </p:sp>
      <p:sp>
        <p:nvSpPr>
          <p:cNvPr id="45059" name="Espace réservé du contenu 3"/>
          <p:cNvSpPr>
            <a:spLocks noGrp="1"/>
          </p:cNvSpPr>
          <p:nvPr>
            <p:ph sz="quarter" idx="1"/>
          </p:nvPr>
        </p:nvSpPr>
        <p:spPr>
          <a:xfrm>
            <a:off x="612775" y="1600200"/>
            <a:ext cx="8153400" cy="4495800"/>
          </a:xfrm>
        </p:spPr>
        <p:txBody>
          <a:bodyPr/>
          <a:lstStyle/>
          <a:p>
            <a:pPr eaLnBrk="1" hangingPunct="1"/>
            <a:r>
              <a:rPr lang="en-CA" smtClean="0"/>
              <a:t>Unfortunately, the study of techniques to go from requirements to implementations is fairly recent and so not very mature IMOMO</a:t>
            </a:r>
          </a:p>
          <a:p>
            <a:pPr lvl="1" eaLnBrk="1" hangingPunct="1"/>
            <a:r>
              <a:rPr lang="en-CA" smtClean="0"/>
              <a:t>Requirements engineering</a:t>
            </a:r>
          </a:p>
          <a:p>
            <a:pPr lvl="1" eaLnBrk="1" hangingPunct="1"/>
            <a:endParaRPr lang="en-CA" smtClean="0"/>
          </a:p>
          <a:p>
            <a:pPr eaLnBrk="1" hangingPunct="1"/>
            <a:r>
              <a:rPr lang="en-CA" smtClean="0"/>
              <a:t>We have been doing this for only about half a century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re 1"/>
          <p:cNvSpPr>
            <a:spLocks noGrp="1"/>
          </p:cNvSpPr>
          <p:nvPr>
            <p:ph type="title"/>
          </p:nvPr>
        </p:nvSpPr>
        <p:spPr>
          <a:xfrm>
            <a:off x="612775" y="228600"/>
            <a:ext cx="8153400" cy="990600"/>
          </a:xfrm>
        </p:spPr>
        <p:txBody>
          <a:bodyPr/>
          <a:lstStyle/>
          <a:p>
            <a:pPr eaLnBrk="1" hangingPunct="1"/>
            <a:r>
              <a:rPr lang="en-CA" smtClean="0"/>
              <a:t>Generic SE development method</a:t>
            </a:r>
            <a:endParaRPr lang="fr-CA" smtClean="0"/>
          </a:p>
        </p:txBody>
      </p:sp>
      <p:sp>
        <p:nvSpPr>
          <p:cNvPr id="3" name="Espace réservé du numéro de diapositive 2"/>
          <p:cNvSpPr>
            <a:spLocks noGrp="1"/>
          </p:cNvSpPr>
          <p:nvPr>
            <p:ph type="sldNum" sz="quarter" idx="12"/>
          </p:nvPr>
        </p:nvSpPr>
        <p:spPr/>
        <p:txBody>
          <a:bodyPr>
            <a:normAutofit fontScale="85000" lnSpcReduction="20000"/>
          </a:bodyPr>
          <a:lstStyle/>
          <a:p>
            <a:pPr>
              <a:defRPr/>
            </a:pPr>
            <a:fld id="{27297FC0-7077-4300-A9CA-80C14101F32F}" type="slidenum">
              <a:rPr lang="en-CA"/>
              <a:pPr>
                <a:defRPr/>
              </a:pPr>
              <a:t>31</a:t>
            </a:fld>
            <a:endParaRPr lang="en-CA"/>
          </a:p>
        </p:txBody>
      </p:sp>
      <p:sp>
        <p:nvSpPr>
          <p:cNvPr id="6" name="Rectangle à coins arrondis 5"/>
          <p:cNvSpPr/>
          <p:nvPr/>
        </p:nvSpPr>
        <p:spPr>
          <a:xfrm>
            <a:off x="611188" y="1773238"/>
            <a:ext cx="2447925" cy="8636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Requirements</a:t>
            </a:r>
          </a:p>
          <a:p>
            <a:pPr algn="ctr" fontAlgn="auto">
              <a:spcBef>
                <a:spcPts val="0"/>
              </a:spcBef>
              <a:spcAft>
                <a:spcPts val="0"/>
              </a:spcAft>
              <a:defRPr/>
            </a:pPr>
            <a:r>
              <a:rPr lang="en-CA" dirty="0">
                <a:solidFill>
                  <a:schemeClr val="tx1"/>
                </a:solidFill>
              </a:rPr>
              <a:t>(in natural or </a:t>
            </a:r>
          </a:p>
          <a:p>
            <a:pPr algn="ctr" fontAlgn="auto">
              <a:spcBef>
                <a:spcPts val="0"/>
              </a:spcBef>
              <a:spcAft>
                <a:spcPts val="0"/>
              </a:spcAft>
              <a:defRPr/>
            </a:pPr>
            <a:r>
              <a:rPr lang="en-CA" dirty="0">
                <a:solidFill>
                  <a:schemeClr val="tx1"/>
                </a:solidFill>
              </a:rPr>
              <a:t>logic language)</a:t>
            </a:r>
            <a:endParaRPr lang="fr-CA" dirty="0">
              <a:solidFill>
                <a:schemeClr val="tx1"/>
              </a:solidFill>
            </a:endParaRPr>
          </a:p>
        </p:txBody>
      </p:sp>
      <p:sp>
        <p:nvSpPr>
          <p:cNvPr id="8" name="Rectangle à coins arrondis 7"/>
          <p:cNvSpPr/>
          <p:nvPr/>
        </p:nvSpPr>
        <p:spPr>
          <a:xfrm>
            <a:off x="611188" y="2997200"/>
            <a:ext cx="2447925" cy="8636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Specification of behavior</a:t>
            </a:r>
            <a:endParaRPr lang="fr-CA" dirty="0">
              <a:solidFill>
                <a:schemeClr val="tx1"/>
              </a:solidFill>
            </a:endParaRPr>
          </a:p>
        </p:txBody>
      </p:sp>
      <p:sp>
        <p:nvSpPr>
          <p:cNvPr id="9" name="Espace réservé du numéro de diapositive 2"/>
          <p:cNvSpPr txBox="1">
            <a:spLocks/>
          </p:cNvSpPr>
          <p:nvPr/>
        </p:nvSpPr>
        <p:spPr>
          <a:xfrm>
            <a:off x="-2071688" y="1576388"/>
            <a:ext cx="533400" cy="244475"/>
          </a:xfrm>
          <a:prstGeom prst="rect">
            <a:avLst/>
          </a:prstGeom>
        </p:spPr>
        <p:txBody>
          <a:bodyPr anchor="ctr">
            <a:normAutofit fontScale="85000" lnSpcReduction="20000"/>
          </a:bodyP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4513EC5C-30C5-42FC-9DC6-F46A350F2F9A}" type="slidenum">
              <a:rPr lang="en-CA" smtClean="0"/>
              <a:pPr fontAlgn="auto">
                <a:spcBef>
                  <a:spcPts val="0"/>
                </a:spcBef>
                <a:spcAft>
                  <a:spcPts val="0"/>
                </a:spcAft>
                <a:defRPr/>
              </a:pPr>
              <a:t>31</a:t>
            </a:fld>
            <a:endParaRPr lang="en-CA"/>
          </a:p>
        </p:txBody>
      </p:sp>
      <p:sp>
        <p:nvSpPr>
          <p:cNvPr id="10" name="Rectangle à coins arrondis 9"/>
          <p:cNvSpPr/>
          <p:nvPr/>
        </p:nvSpPr>
        <p:spPr>
          <a:xfrm>
            <a:off x="611188" y="4221163"/>
            <a:ext cx="2447925" cy="8636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Specification of implementation</a:t>
            </a:r>
            <a:endParaRPr lang="fr-CA" dirty="0">
              <a:solidFill>
                <a:schemeClr val="tx1"/>
              </a:solidFill>
            </a:endParaRPr>
          </a:p>
        </p:txBody>
      </p:sp>
      <p:sp>
        <p:nvSpPr>
          <p:cNvPr id="11" name="Espace réservé du numéro de diapositive 2"/>
          <p:cNvSpPr txBox="1">
            <a:spLocks/>
          </p:cNvSpPr>
          <p:nvPr/>
        </p:nvSpPr>
        <p:spPr>
          <a:xfrm>
            <a:off x="-2268538" y="4513263"/>
            <a:ext cx="533400" cy="244475"/>
          </a:xfrm>
          <a:prstGeom prst="rect">
            <a:avLst/>
          </a:prstGeom>
        </p:spPr>
        <p:txBody>
          <a:bodyPr anchor="ctr">
            <a:normAutofit fontScale="85000" lnSpcReduction="20000"/>
          </a:bodyP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E1B55F94-F6E7-4A0F-816C-9779EB68523D}" type="slidenum">
              <a:rPr lang="en-CA" smtClean="0"/>
              <a:pPr fontAlgn="auto">
                <a:spcBef>
                  <a:spcPts val="0"/>
                </a:spcBef>
                <a:spcAft>
                  <a:spcPts val="0"/>
                </a:spcAft>
                <a:defRPr/>
              </a:pPr>
              <a:t>31</a:t>
            </a:fld>
            <a:endParaRPr lang="en-CA"/>
          </a:p>
        </p:txBody>
      </p:sp>
      <p:sp>
        <p:nvSpPr>
          <p:cNvPr id="12" name="Rectangle à coins arrondis 11"/>
          <p:cNvSpPr/>
          <p:nvPr/>
        </p:nvSpPr>
        <p:spPr>
          <a:xfrm>
            <a:off x="611188" y="5481638"/>
            <a:ext cx="2447925" cy="8636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Implementation</a:t>
            </a:r>
            <a:endParaRPr lang="fr-CA" dirty="0">
              <a:solidFill>
                <a:schemeClr val="tx1"/>
              </a:solidFill>
            </a:endParaRPr>
          </a:p>
        </p:txBody>
      </p:sp>
      <p:sp>
        <p:nvSpPr>
          <p:cNvPr id="13" name="Espace réservé du contenu 3"/>
          <p:cNvSpPr>
            <a:spLocks noGrp="1"/>
          </p:cNvSpPr>
          <p:nvPr>
            <p:ph sz="quarter" idx="1"/>
          </p:nvPr>
        </p:nvSpPr>
        <p:spPr>
          <a:xfrm>
            <a:off x="3708400" y="1600200"/>
            <a:ext cx="5256213" cy="4495800"/>
          </a:xfrm>
        </p:spPr>
        <p:txBody>
          <a:bodyPr>
            <a:normAutofit/>
          </a:bodyPr>
          <a:lstStyle/>
          <a:p>
            <a:pPr marL="0" indent="0" eaLnBrk="1" fontAlgn="auto" hangingPunct="1">
              <a:spcAft>
                <a:spcPts val="0"/>
              </a:spcAft>
              <a:buFont typeface="Wingdings"/>
              <a:buNone/>
              <a:defRPr/>
            </a:pPr>
            <a:endParaRPr lang="en-CA" dirty="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r>
              <a:rPr lang="en-CA" dirty="0" smtClean="0"/>
              <a:t>Major errors can be injected at every step</a:t>
            </a:r>
          </a:p>
          <a:p>
            <a:pPr marL="640080" lvl="1" indent="-274320" eaLnBrk="1" fontAlgn="auto" hangingPunct="1">
              <a:spcAft>
                <a:spcPts val="0"/>
              </a:spcAft>
              <a:buFont typeface="Wingdings 2"/>
              <a:buChar char=""/>
              <a:defRPr/>
            </a:pPr>
            <a:r>
              <a:rPr lang="en-CA" dirty="0" smtClean="0"/>
              <a:t>especially between requirements and behavior specs</a:t>
            </a:r>
          </a:p>
          <a:p>
            <a:pPr marL="320040" indent="-320040" eaLnBrk="1" fontAlgn="auto" hangingPunct="1">
              <a:spcAft>
                <a:spcPts val="0"/>
              </a:spcAft>
              <a:buFont typeface="Wingdings"/>
              <a:buChar char=""/>
              <a:defRPr/>
            </a:pPr>
            <a:r>
              <a:rPr lang="en-CA" dirty="0" smtClean="0"/>
              <a:t>Legal knowledge is probably still needed between steps</a:t>
            </a:r>
          </a:p>
          <a:p>
            <a:pPr marL="365760" lvl="1" indent="0" eaLnBrk="1" fontAlgn="auto" hangingPunct="1">
              <a:spcAft>
                <a:spcPts val="0"/>
              </a:spcAft>
              <a:buFont typeface="Wingdings 2"/>
              <a:buNone/>
              <a:defRPr/>
            </a:pPr>
            <a:endParaRPr lang="en-CA" dirty="0" smtClean="0"/>
          </a:p>
        </p:txBody>
      </p:sp>
      <p:cxnSp>
        <p:nvCxnSpPr>
          <p:cNvPr id="15" name="Connecteur droit avec flèche 14"/>
          <p:cNvCxnSpPr/>
          <p:nvPr/>
        </p:nvCxnSpPr>
        <p:spPr>
          <a:xfrm>
            <a:off x="1835150" y="2636838"/>
            <a:ext cx="0" cy="36036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1835150" y="3860800"/>
            <a:ext cx="0" cy="360363"/>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1835150" y="5084763"/>
            <a:ext cx="0" cy="36036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12775" y="228600"/>
            <a:ext cx="8153400" cy="990600"/>
          </a:xfrm>
        </p:spPr>
        <p:txBody>
          <a:bodyPr/>
          <a:lstStyle/>
          <a:p>
            <a:pPr eaLnBrk="1" hangingPunct="1"/>
            <a:r>
              <a:rPr lang="en-CA" smtClean="0">
                <a:sym typeface="Wingdings" pitchFamily="2" charset="2"/>
              </a:rPr>
              <a:t></a:t>
            </a:r>
            <a:r>
              <a:rPr lang="en-CA" smtClean="0"/>
              <a:t>Validate implementation</a:t>
            </a:r>
          </a:p>
        </p:txBody>
      </p:sp>
      <p:sp>
        <p:nvSpPr>
          <p:cNvPr id="3" name="Slide Number Placeholder 2"/>
          <p:cNvSpPr>
            <a:spLocks noGrp="1"/>
          </p:cNvSpPr>
          <p:nvPr>
            <p:ph type="sldNum" sz="quarter" idx="12"/>
          </p:nvPr>
        </p:nvSpPr>
        <p:spPr/>
        <p:txBody>
          <a:bodyPr>
            <a:normAutofit fontScale="85000" lnSpcReduction="20000"/>
          </a:bodyPr>
          <a:lstStyle/>
          <a:p>
            <a:pPr>
              <a:defRPr/>
            </a:pPr>
            <a:fld id="{BE768258-13FB-41B6-9780-155AFF2866D0}" type="slidenum">
              <a:rPr lang="en-CA"/>
              <a:pPr>
                <a:defRPr/>
              </a:pPr>
              <a:t>32</a:t>
            </a:fld>
            <a:endParaRPr lang="en-CA"/>
          </a:p>
        </p:txBody>
      </p:sp>
      <p:grpSp>
        <p:nvGrpSpPr>
          <p:cNvPr id="47107" name="Content Placeholder 4"/>
          <p:cNvGrpSpPr>
            <a:grpSpLocks noGrp="1"/>
          </p:cNvGrpSpPr>
          <p:nvPr/>
        </p:nvGrpSpPr>
        <p:grpSpPr bwMode="auto">
          <a:xfrm>
            <a:off x="395288" y="1557338"/>
            <a:ext cx="8153400" cy="4495800"/>
            <a:chOff x="323529" y="1628800"/>
            <a:chExt cx="8842025" cy="5040560"/>
          </a:xfrm>
        </p:grpSpPr>
        <p:sp>
          <p:nvSpPr>
            <p:cNvPr id="6" name="Rounded Rectangle 5"/>
            <p:cNvSpPr/>
            <p:nvPr/>
          </p:nvSpPr>
          <p:spPr>
            <a:xfrm>
              <a:off x="323529" y="3716574"/>
              <a:ext cx="7848674" cy="2952786"/>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7" name="Rounded Rectangle 6"/>
            <p:cNvSpPr/>
            <p:nvPr/>
          </p:nvSpPr>
          <p:spPr>
            <a:xfrm>
              <a:off x="755645" y="1628800"/>
              <a:ext cx="6960341" cy="176918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8" name="Rectangle 7"/>
            <p:cNvSpPr/>
            <p:nvPr/>
          </p:nvSpPr>
          <p:spPr>
            <a:xfrm>
              <a:off x="611032" y="3907019"/>
              <a:ext cx="2160581" cy="86501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Legal</a:t>
              </a:r>
              <a:r>
                <a:rPr lang="en-CA" sz="2000" dirty="0">
                  <a:solidFill>
                    <a:schemeClr val="tx1"/>
                  </a:solidFill>
                </a:rPr>
                <a:t> </a:t>
              </a:r>
            </a:p>
            <a:p>
              <a:pPr algn="ctr" fontAlgn="auto">
                <a:spcBef>
                  <a:spcPts val="0"/>
                </a:spcBef>
                <a:spcAft>
                  <a:spcPts val="0"/>
                </a:spcAft>
                <a:defRPr/>
              </a:pPr>
              <a:r>
                <a:rPr lang="en-CA" dirty="0">
                  <a:solidFill>
                    <a:schemeClr val="tx1"/>
                  </a:solidFill>
                </a:rPr>
                <a:t>requirements for privacy software </a:t>
              </a:r>
            </a:p>
          </p:txBody>
        </p:sp>
        <p:sp>
          <p:nvSpPr>
            <p:cNvPr id="9" name="Rectangle 8"/>
            <p:cNvSpPr/>
            <p:nvPr/>
          </p:nvSpPr>
          <p:spPr>
            <a:xfrm>
              <a:off x="5651813" y="3933717"/>
              <a:ext cx="2160581" cy="86323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prstClr val="black"/>
                  </a:solidFill>
                </a:rPr>
                <a:t>Enterprise</a:t>
              </a:r>
              <a:r>
                <a:rPr lang="en-CA" sz="2000" dirty="0">
                  <a:solidFill>
                    <a:prstClr val="black"/>
                  </a:solidFill>
                </a:rPr>
                <a:t> </a:t>
              </a:r>
            </a:p>
            <a:p>
              <a:pPr algn="ctr" fontAlgn="auto">
                <a:spcBef>
                  <a:spcPts val="0"/>
                </a:spcBef>
                <a:spcAft>
                  <a:spcPts val="0"/>
                </a:spcAft>
                <a:defRPr/>
              </a:pPr>
              <a:r>
                <a:rPr lang="en-CA" dirty="0">
                  <a:solidFill>
                    <a:prstClr val="black"/>
                  </a:solidFill>
                </a:rPr>
                <a:t>requirements for privacy software </a:t>
              </a:r>
            </a:p>
          </p:txBody>
        </p:sp>
        <p:sp>
          <p:nvSpPr>
            <p:cNvPr id="10" name="Horizontal Scroll 9"/>
            <p:cNvSpPr/>
            <p:nvPr/>
          </p:nvSpPr>
          <p:spPr>
            <a:xfrm rot="5400000">
              <a:off x="954210" y="1683917"/>
              <a:ext cx="1331334" cy="136349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47114" name="TextBox 10"/>
            <p:cNvSpPr txBox="1">
              <a:spLocks noChangeArrowheads="1"/>
            </p:cNvSpPr>
            <p:nvPr/>
          </p:nvSpPr>
          <p:spPr bwMode="auto">
            <a:xfrm>
              <a:off x="1115616" y="2060848"/>
              <a:ext cx="936104" cy="646331"/>
            </a:xfrm>
            <a:prstGeom prst="rect">
              <a:avLst/>
            </a:prstGeom>
            <a:noFill/>
            <a:ln w="9525">
              <a:noFill/>
              <a:miter lim="800000"/>
              <a:headEnd/>
              <a:tailEnd/>
            </a:ln>
          </p:spPr>
          <p:txBody>
            <a:bodyPr>
              <a:spAutoFit/>
            </a:bodyPr>
            <a:lstStyle/>
            <a:p>
              <a:pPr algn="ctr"/>
              <a:r>
                <a:rPr lang="en-CA">
                  <a:latin typeface="Tw Cen MT" pitchFamily="34" charset="0"/>
                </a:rPr>
                <a:t>Privacy Law</a:t>
              </a:r>
            </a:p>
          </p:txBody>
        </p:sp>
        <p:sp>
          <p:nvSpPr>
            <p:cNvPr id="12" name="Horizontal Scroll 11"/>
            <p:cNvSpPr/>
            <p:nvPr/>
          </p:nvSpPr>
          <p:spPr>
            <a:xfrm rot="5400000">
              <a:off x="5973164" y="1666147"/>
              <a:ext cx="1297516" cy="1365211"/>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47116" name="TextBox 12"/>
            <p:cNvSpPr txBox="1">
              <a:spLocks noChangeArrowheads="1"/>
            </p:cNvSpPr>
            <p:nvPr/>
          </p:nvSpPr>
          <p:spPr bwMode="auto">
            <a:xfrm>
              <a:off x="6077612" y="1988840"/>
              <a:ext cx="1088760" cy="923330"/>
            </a:xfrm>
            <a:prstGeom prst="rect">
              <a:avLst/>
            </a:prstGeom>
            <a:noFill/>
            <a:ln w="9525">
              <a:noFill/>
              <a:miter lim="800000"/>
              <a:headEnd/>
              <a:tailEnd/>
            </a:ln>
          </p:spPr>
          <p:txBody>
            <a:bodyPr wrap="none">
              <a:spAutoFit/>
            </a:bodyPr>
            <a:lstStyle/>
            <a:p>
              <a:pPr algn="ctr"/>
              <a:r>
                <a:rPr lang="en-CA">
                  <a:latin typeface="Tw Cen MT" pitchFamily="34" charset="0"/>
                </a:rPr>
                <a:t>Enterprise</a:t>
              </a:r>
            </a:p>
            <a:p>
              <a:pPr algn="ctr"/>
              <a:r>
                <a:rPr lang="en-CA">
                  <a:latin typeface="Tw Cen MT" pitchFamily="34" charset="0"/>
                </a:rPr>
                <a:t>Privacy</a:t>
              </a:r>
            </a:p>
            <a:p>
              <a:pPr algn="ctr"/>
              <a:r>
                <a:rPr lang="en-CA">
                  <a:latin typeface="Tw Cen MT" pitchFamily="34" charset="0"/>
                </a:rPr>
                <a:t>Policy</a:t>
              </a:r>
            </a:p>
          </p:txBody>
        </p:sp>
        <p:sp>
          <p:nvSpPr>
            <p:cNvPr id="14" name="Rectangle 13"/>
            <p:cNvSpPr/>
            <p:nvPr/>
          </p:nvSpPr>
          <p:spPr>
            <a:xfrm>
              <a:off x="5651813" y="5585425"/>
              <a:ext cx="2160581" cy="86323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prstClr val="black"/>
                  </a:solidFill>
                </a:rPr>
                <a:t>Enterprise privacy software</a:t>
              </a:r>
            </a:p>
          </p:txBody>
        </p:sp>
        <p:cxnSp>
          <p:nvCxnSpPr>
            <p:cNvPr id="15" name="Straight Arrow Connector 14"/>
            <p:cNvCxnSpPr/>
            <p:nvPr/>
          </p:nvCxnSpPr>
          <p:spPr>
            <a:xfrm>
              <a:off x="1619877" y="3141680"/>
              <a:ext cx="0" cy="574894"/>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7119" name="TextBox 15"/>
            <p:cNvSpPr txBox="1">
              <a:spLocks noChangeArrowheads="1"/>
            </p:cNvSpPr>
            <p:nvPr/>
          </p:nvSpPr>
          <p:spPr bwMode="auto">
            <a:xfrm>
              <a:off x="1802633" y="3310798"/>
              <a:ext cx="823174" cy="369332"/>
            </a:xfrm>
            <a:prstGeom prst="rect">
              <a:avLst/>
            </a:prstGeom>
            <a:noFill/>
            <a:ln w="9525">
              <a:noFill/>
              <a:miter lim="800000"/>
              <a:headEnd/>
              <a:tailEnd/>
            </a:ln>
          </p:spPr>
          <p:txBody>
            <a:bodyPr wrap="none">
              <a:spAutoFit/>
            </a:bodyPr>
            <a:lstStyle/>
            <a:p>
              <a:r>
                <a:rPr lang="en-CA">
                  <a:latin typeface="Tw Cen MT" pitchFamily="34" charset="0"/>
                </a:rPr>
                <a:t>extract</a:t>
              </a:r>
            </a:p>
          </p:txBody>
        </p:sp>
        <p:cxnSp>
          <p:nvCxnSpPr>
            <p:cNvPr id="17" name="Straight Arrow Connector 16"/>
            <p:cNvCxnSpPr/>
            <p:nvPr/>
          </p:nvCxnSpPr>
          <p:spPr>
            <a:xfrm>
              <a:off x="6676152" y="3141680"/>
              <a:ext cx="0" cy="574894"/>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7121" name="TextBox 17"/>
            <p:cNvSpPr txBox="1">
              <a:spLocks noChangeArrowheads="1"/>
            </p:cNvSpPr>
            <p:nvPr/>
          </p:nvSpPr>
          <p:spPr bwMode="auto">
            <a:xfrm>
              <a:off x="6892245" y="3347700"/>
              <a:ext cx="823174" cy="369332"/>
            </a:xfrm>
            <a:prstGeom prst="rect">
              <a:avLst/>
            </a:prstGeom>
            <a:noFill/>
            <a:ln w="9525">
              <a:noFill/>
              <a:miter lim="800000"/>
              <a:headEnd/>
              <a:tailEnd/>
            </a:ln>
          </p:spPr>
          <p:txBody>
            <a:bodyPr wrap="none">
              <a:spAutoFit/>
            </a:bodyPr>
            <a:lstStyle/>
            <a:p>
              <a:r>
                <a:rPr lang="en-CA">
                  <a:latin typeface="Tw Cen MT" pitchFamily="34" charset="0"/>
                </a:rPr>
                <a:t>extract</a:t>
              </a:r>
            </a:p>
          </p:txBody>
        </p:sp>
        <p:cxnSp>
          <p:nvCxnSpPr>
            <p:cNvPr id="19" name="Straight Arrow Connector 18"/>
            <p:cNvCxnSpPr/>
            <p:nvPr/>
          </p:nvCxnSpPr>
          <p:spPr>
            <a:xfrm flipH="1">
              <a:off x="2484109" y="2420837"/>
              <a:ext cx="3167704" cy="356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7123" name="TextBox 19"/>
            <p:cNvSpPr txBox="1">
              <a:spLocks noChangeArrowheads="1"/>
            </p:cNvSpPr>
            <p:nvPr/>
          </p:nvSpPr>
          <p:spPr bwMode="auto">
            <a:xfrm>
              <a:off x="3275856" y="1916832"/>
              <a:ext cx="1733360" cy="369332"/>
            </a:xfrm>
            <a:prstGeom prst="rect">
              <a:avLst/>
            </a:prstGeom>
            <a:noFill/>
            <a:ln w="9525">
              <a:noFill/>
              <a:miter lim="800000"/>
              <a:headEnd/>
              <a:tailEnd/>
            </a:ln>
          </p:spPr>
          <p:txBody>
            <a:bodyPr wrap="none">
              <a:spAutoFit/>
            </a:bodyPr>
            <a:lstStyle/>
            <a:p>
              <a:r>
                <a:rPr lang="en-CA">
                  <a:latin typeface="Tw Cen MT" pitchFamily="34" charset="0"/>
                </a:rPr>
                <a:t>legal compliance</a:t>
              </a:r>
            </a:p>
          </p:txBody>
        </p:sp>
        <p:cxnSp>
          <p:nvCxnSpPr>
            <p:cNvPr id="21" name="Straight Arrow Connector 20"/>
            <p:cNvCxnSpPr/>
            <p:nvPr/>
          </p:nvCxnSpPr>
          <p:spPr>
            <a:xfrm flipH="1">
              <a:off x="3140031" y="4455216"/>
              <a:ext cx="2212227" cy="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7125" name="TextBox 21"/>
            <p:cNvSpPr txBox="1">
              <a:spLocks noChangeArrowheads="1"/>
            </p:cNvSpPr>
            <p:nvPr/>
          </p:nvSpPr>
          <p:spPr bwMode="auto">
            <a:xfrm>
              <a:off x="3419872" y="3933056"/>
              <a:ext cx="1877437" cy="369332"/>
            </a:xfrm>
            <a:prstGeom prst="rect">
              <a:avLst/>
            </a:prstGeom>
            <a:noFill/>
            <a:ln w="9525">
              <a:noFill/>
              <a:miter lim="800000"/>
              <a:headEnd/>
              <a:tailEnd/>
            </a:ln>
          </p:spPr>
          <p:txBody>
            <a:bodyPr wrap="none">
              <a:spAutoFit/>
            </a:bodyPr>
            <a:lstStyle/>
            <a:p>
              <a:r>
                <a:rPr lang="en-CA">
                  <a:latin typeface="Tw Cen MT" pitchFamily="34" charset="0"/>
                </a:rPr>
                <a:t>logical compliance</a:t>
              </a:r>
            </a:p>
          </p:txBody>
        </p:sp>
        <p:cxnSp>
          <p:nvCxnSpPr>
            <p:cNvPr id="23" name="Straight Arrow Connector 22"/>
            <p:cNvCxnSpPr/>
            <p:nvPr/>
          </p:nvCxnSpPr>
          <p:spPr>
            <a:xfrm>
              <a:off x="6732964" y="4941117"/>
              <a:ext cx="0" cy="576674"/>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7127" name="TextBox 23"/>
            <p:cNvSpPr txBox="1">
              <a:spLocks noChangeArrowheads="1"/>
            </p:cNvSpPr>
            <p:nvPr/>
          </p:nvSpPr>
          <p:spPr bwMode="auto">
            <a:xfrm>
              <a:off x="4718916" y="5013176"/>
              <a:ext cx="1930528" cy="369332"/>
            </a:xfrm>
            <a:prstGeom prst="rect">
              <a:avLst/>
            </a:prstGeom>
            <a:noFill/>
            <a:ln w="9525">
              <a:noFill/>
              <a:miter lim="800000"/>
              <a:headEnd/>
              <a:tailEnd/>
            </a:ln>
          </p:spPr>
          <p:txBody>
            <a:bodyPr wrap="none">
              <a:spAutoFit/>
            </a:bodyPr>
            <a:lstStyle/>
            <a:p>
              <a:r>
                <a:rPr lang="en-CA">
                  <a:latin typeface="Tw Cen MT" pitchFamily="34" charset="0"/>
                </a:rPr>
                <a:t>implement &amp; verify</a:t>
              </a:r>
            </a:p>
          </p:txBody>
        </p:sp>
        <p:cxnSp>
          <p:nvCxnSpPr>
            <p:cNvPr id="25" name="Straight Arrow Connector 24"/>
            <p:cNvCxnSpPr/>
            <p:nvPr/>
          </p:nvCxnSpPr>
          <p:spPr>
            <a:xfrm flipH="1" flipV="1">
              <a:off x="1692183" y="5012311"/>
              <a:ext cx="3660075" cy="1005621"/>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7129" name="TextBox 25"/>
            <p:cNvSpPr txBox="1">
              <a:spLocks noChangeArrowheads="1"/>
            </p:cNvSpPr>
            <p:nvPr/>
          </p:nvSpPr>
          <p:spPr bwMode="auto">
            <a:xfrm>
              <a:off x="2843808" y="5661248"/>
              <a:ext cx="1872208" cy="369332"/>
            </a:xfrm>
            <a:prstGeom prst="rect">
              <a:avLst/>
            </a:prstGeom>
            <a:noFill/>
            <a:ln w="9525">
              <a:noFill/>
              <a:miter lim="800000"/>
              <a:headEnd/>
              <a:tailEnd/>
            </a:ln>
          </p:spPr>
          <p:txBody>
            <a:bodyPr>
              <a:spAutoFit/>
            </a:bodyPr>
            <a:lstStyle/>
            <a:p>
              <a:r>
                <a:rPr lang="en-CA">
                  <a:latin typeface="Tw Cen MT" pitchFamily="34" charset="0"/>
                </a:rPr>
                <a:t>validate</a:t>
              </a:r>
            </a:p>
          </p:txBody>
        </p:sp>
        <p:sp>
          <p:nvSpPr>
            <p:cNvPr id="47130" name="TextBox 26"/>
            <p:cNvSpPr txBox="1">
              <a:spLocks noChangeArrowheads="1"/>
            </p:cNvSpPr>
            <p:nvPr/>
          </p:nvSpPr>
          <p:spPr bwMode="auto">
            <a:xfrm>
              <a:off x="7812360" y="2101498"/>
              <a:ext cx="1307409" cy="400110"/>
            </a:xfrm>
            <a:prstGeom prst="rect">
              <a:avLst/>
            </a:prstGeom>
            <a:noFill/>
            <a:ln w="9525">
              <a:noFill/>
              <a:miter lim="800000"/>
              <a:headEnd/>
              <a:tailEnd/>
            </a:ln>
          </p:spPr>
          <p:txBody>
            <a:bodyPr wrap="none">
              <a:spAutoFit/>
            </a:bodyPr>
            <a:lstStyle/>
            <a:p>
              <a:r>
                <a:rPr lang="en-CA" sz="2000" b="1">
                  <a:latin typeface="Tw Cen MT" pitchFamily="34" charset="0"/>
                </a:rPr>
                <a:t>Legal area</a:t>
              </a:r>
            </a:p>
          </p:txBody>
        </p:sp>
        <p:sp>
          <p:nvSpPr>
            <p:cNvPr id="47131" name="TextBox 27"/>
            <p:cNvSpPr txBox="1">
              <a:spLocks noChangeArrowheads="1"/>
            </p:cNvSpPr>
            <p:nvPr/>
          </p:nvSpPr>
          <p:spPr bwMode="auto">
            <a:xfrm>
              <a:off x="8028384" y="4269716"/>
              <a:ext cx="1137170" cy="707886"/>
            </a:xfrm>
            <a:prstGeom prst="rect">
              <a:avLst/>
            </a:prstGeom>
            <a:noFill/>
            <a:ln w="9525">
              <a:noFill/>
              <a:miter lim="800000"/>
              <a:headEnd/>
              <a:tailEnd/>
            </a:ln>
          </p:spPr>
          <p:txBody>
            <a:bodyPr wrap="none">
              <a:spAutoFit/>
            </a:bodyPr>
            <a:lstStyle/>
            <a:p>
              <a:pPr algn="ctr"/>
              <a:r>
                <a:rPr lang="en-CA" sz="2000" b="1">
                  <a:latin typeface="Tw Cen MT" pitchFamily="34" charset="0"/>
                </a:rPr>
                <a:t>Software</a:t>
              </a:r>
            </a:p>
            <a:p>
              <a:pPr algn="ctr"/>
              <a:r>
                <a:rPr lang="en-CA" sz="2000" b="1">
                  <a:latin typeface="Tw Cen MT" pitchFamily="34" charset="0"/>
                </a:rPr>
                <a:t>area</a:t>
              </a:r>
            </a:p>
          </p:txBody>
        </p:sp>
      </p:grpSp>
      <p:sp>
        <p:nvSpPr>
          <p:cNvPr id="47108" name="Rectangle 28"/>
          <p:cNvSpPr>
            <a:spLocks noChangeArrowheads="1"/>
          </p:cNvSpPr>
          <p:nvPr/>
        </p:nvSpPr>
        <p:spPr bwMode="auto">
          <a:xfrm>
            <a:off x="2339975" y="5013325"/>
            <a:ext cx="504825" cy="522288"/>
          </a:xfrm>
          <a:prstGeom prst="rect">
            <a:avLst/>
          </a:prstGeom>
          <a:noFill/>
          <a:ln w="9525">
            <a:noFill/>
            <a:miter lim="800000"/>
            <a:headEnd/>
            <a:tailEnd/>
          </a:ln>
        </p:spPr>
        <p:txBody>
          <a:bodyPr wrap="none">
            <a:spAutoFit/>
          </a:bodyPr>
          <a:lstStyle/>
          <a:p>
            <a:r>
              <a:rPr lang="en-CA" sz="2800">
                <a:latin typeface="Tw Cen MT" pitchFamily="34" charset="0"/>
                <a:sym typeface="Wingdings" pitchFamily="2" charset="2"/>
              </a:rPr>
              <a:t></a:t>
            </a:r>
            <a:endParaRPr lang="en-CA" sz="2800">
              <a:latin typeface="Tw Cen MT"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Picture 2"/>
          <p:cNvPicPr>
            <a:picLocks noChangeAspect="1" noChangeArrowheads="1"/>
          </p:cNvPicPr>
          <p:nvPr/>
        </p:nvPicPr>
        <p:blipFill>
          <a:blip r:embed="rId2"/>
          <a:srcRect/>
          <a:stretch>
            <a:fillRect/>
          </a:stretch>
        </p:blipFill>
        <p:spPr bwMode="auto">
          <a:xfrm>
            <a:off x="4643438" y="1574800"/>
            <a:ext cx="4519612" cy="2559050"/>
          </a:xfrm>
          <a:prstGeom prst="rect">
            <a:avLst/>
          </a:prstGeom>
          <a:noFill/>
          <a:ln w="9525">
            <a:noFill/>
            <a:miter lim="800000"/>
            <a:headEnd/>
            <a:tailEnd/>
          </a:ln>
        </p:spPr>
      </p:pic>
      <p:sp>
        <p:nvSpPr>
          <p:cNvPr id="48130" name="Title 1"/>
          <p:cNvSpPr>
            <a:spLocks noGrp="1"/>
          </p:cNvSpPr>
          <p:nvPr>
            <p:ph type="title"/>
          </p:nvPr>
        </p:nvSpPr>
        <p:spPr>
          <a:xfrm>
            <a:off x="612775" y="228600"/>
            <a:ext cx="8153400" cy="990600"/>
          </a:xfrm>
        </p:spPr>
        <p:txBody>
          <a:bodyPr/>
          <a:lstStyle/>
          <a:p>
            <a:pPr eaLnBrk="1" hangingPunct="1"/>
            <a:r>
              <a:rPr lang="en-CA" smtClean="0">
                <a:sym typeface="Wingdings" pitchFamily="2" charset="2"/>
              </a:rPr>
              <a:t></a:t>
            </a:r>
            <a:r>
              <a:rPr lang="en-CA" smtClean="0"/>
              <a:t>Validate implementation</a:t>
            </a:r>
          </a:p>
        </p:txBody>
      </p:sp>
      <p:sp>
        <p:nvSpPr>
          <p:cNvPr id="3" name="Slide Number Placeholder 2"/>
          <p:cNvSpPr>
            <a:spLocks noGrp="1"/>
          </p:cNvSpPr>
          <p:nvPr>
            <p:ph type="sldNum" sz="quarter" idx="12"/>
          </p:nvPr>
        </p:nvSpPr>
        <p:spPr/>
        <p:txBody>
          <a:bodyPr>
            <a:normAutofit fontScale="85000" lnSpcReduction="20000"/>
          </a:bodyPr>
          <a:lstStyle/>
          <a:p>
            <a:pPr>
              <a:defRPr/>
            </a:pPr>
            <a:fld id="{3107353B-886C-4DC7-9419-542CF820E55C}" type="slidenum">
              <a:rPr lang="en-CA"/>
              <a:pPr>
                <a:defRPr/>
              </a:pPr>
              <a:t>33</a:t>
            </a:fld>
            <a:endParaRPr lang="en-CA"/>
          </a:p>
        </p:txBody>
      </p:sp>
      <p:sp>
        <p:nvSpPr>
          <p:cNvPr id="4" name="Content Placeholder 3"/>
          <p:cNvSpPr>
            <a:spLocks noGrp="1"/>
          </p:cNvSpPr>
          <p:nvPr>
            <p:ph sz="quarter" idx="1"/>
          </p:nvPr>
        </p:nvSpPr>
        <p:spPr>
          <a:xfrm>
            <a:off x="468313" y="1589088"/>
            <a:ext cx="8153400" cy="5068887"/>
          </a:xfrm>
        </p:spPr>
        <p:txBody>
          <a:bodyPr>
            <a:normAutofit fontScale="55000" lnSpcReduction="20000"/>
          </a:bodyPr>
          <a:lstStyle/>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dirty="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dirty="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sz="2800" dirty="0" smtClean="0"/>
          </a:p>
          <a:p>
            <a:pPr marL="320040" indent="-320040" eaLnBrk="1" fontAlgn="auto" hangingPunct="1">
              <a:spcAft>
                <a:spcPts val="0"/>
              </a:spcAft>
              <a:buFont typeface="Wingdings"/>
              <a:buChar char=""/>
              <a:defRPr/>
            </a:pPr>
            <a:endParaRPr lang="en-CA" sz="2800" dirty="0"/>
          </a:p>
          <a:p>
            <a:pPr marL="320040" indent="-320040" eaLnBrk="1" fontAlgn="auto" hangingPunct="1">
              <a:spcAft>
                <a:spcPts val="0"/>
              </a:spcAft>
              <a:buFont typeface="Wingdings"/>
              <a:buChar char=""/>
              <a:defRPr/>
            </a:pPr>
            <a:endParaRPr lang="en-CA" sz="2800" dirty="0" smtClean="0"/>
          </a:p>
          <a:p>
            <a:pPr marL="320040" indent="-320040" eaLnBrk="1" fontAlgn="auto" hangingPunct="1">
              <a:spcAft>
                <a:spcPts val="0"/>
              </a:spcAft>
              <a:buFont typeface="Wingdings"/>
              <a:buChar char=""/>
              <a:defRPr/>
            </a:pPr>
            <a:endParaRPr lang="en-CA" sz="2800" dirty="0" smtClean="0"/>
          </a:p>
          <a:p>
            <a:pPr marL="320040" indent="-320040" eaLnBrk="1" fontAlgn="auto" hangingPunct="1">
              <a:spcAft>
                <a:spcPts val="0"/>
              </a:spcAft>
              <a:buFont typeface="Wingdings"/>
              <a:buChar char=""/>
              <a:defRPr/>
            </a:pPr>
            <a:r>
              <a:rPr lang="en-CA" sz="3600" dirty="0" smtClean="0"/>
              <a:t>Is the resulting enterprise software compliant with the law?</a:t>
            </a:r>
          </a:p>
          <a:p>
            <a:pPr marL="320040" indent="-320040" eaLnBrk="1" fontAlgn="auto" hangingPunct="1">
              <a:spcAft>
                <a:spcPts val="0"/>
              </a:spcAft>
              <a:buFont typeface="Wingdings"/>
              <a:buChar char=""/>
              <a:defRPr/>
            </a:pPr>
            <a:r>
              <a:rPr lang="en-CA" sz="3600" i="1" dirty="0" smtClean="0"/>
              <a:t>This must be checked since errors can be injected in the implementation process</a:t>
            </a:r>
          </a:p>
          <a:p>
            <a:pPr marL="320040" indent="-320040" eaLnBrk="1" fontAlgn="auto" hangingPunct="1">
              <a:spcAft>
                <a:spcPts val="0"/>
              </a:spcAft>
              <a:buFont typeface="Wingdings"/>
              <a:buChar char=""/>
              <a:defRPr/>
            </a:pPr>
            <a:r>
              <a:rPr lang="en-CA" sz="3600" dirty="0" smtClean="0"/>
              <a:t>Existing software methods can be used to validate the implementation </a:t>
            </a:r>
            <a:r>
              <a:rPr lang="en-CA" sz="3600" dirty="0" err="1" smtClean="0"/>
              <a:t>wrt</a:t>
            </a:r>
            <a:r>
              <a:rPr lang="en-CA" sz="3600" dirty="0" smtClean="0"/>
              <a:t> legal requirements, perhaps the most practical is </a:t>
            </a:r>
            <a:r>
              <a:rPr lang="en-CA" sz="3600" i="1" dirty="0" smtClean="0"/>
              <a:t>testing</a:t>
            </a:r>
          </a:p>
          <a:p>
            <a:pPr marL="320040" indent="-320040" eaLnBrk="1" fontAlgn="auto" hangingPunct="1">
              <a:spcAft>
                <a:spcPts val="0"/>
              </a:spcAft>
              <a:buFont typeface="Wingdings"/>
              <a:buChar char=""/>
              <a:defRPr/>
            </a:pPr>
            <a:r>
              <a:rPr lang="en-CA" sz="3600" dirty="0" smtClean="0"/>
              <a:t>Final testing is part of every engineering process</a:t>
            </a:r>
          </a:p>
          <a:p>
            <a:pPr marL="320040" indent="-320040" eaLnBrk="1" fontAlgn="auto" hangingPunct="1">
              <a:spcAft>
                <a:spcPts val="0"/>
              </a:spcAft>
              <a:buFont typeface="Wingdings"/>
              <a:buChar char=""/>
              <a:defRPr/>
            </a:pPr>
            <a:r>
              <a:rPr lang="en-CA" sz="3600" dirty="0" smtClean="0"/>
              <a:t>But, exactly what should be tested and how</a:t>
            </a:r>
            <a:r>
              <a:rPr lang="en-CA" dirty="0" smtClean="0"/>
              <a:t>?</a:t>
            </a:r>
          </a:p>
          <a:p>
            <a:pPr marL="320040" indent="-320040" eaLnBrk="1" fontAlgn="auto" hangingPunct="1">
              <a:spcAft>
                <a:spcPts val="0"/>
              </a:spcAft>
              <a:buFont typeface="Wingdings"/>
              <a:buChar char=""/>
              <a:defRPr/>
            </a:pPr>
            <a:r>
              <a:rPr lang="en-CA" sz="3600" dirty="0"/>
              <a:t>The checklist mentioned are not constructed as software test </a:t>
            </a:r>
            <a:r>
              <a:rPr lang="en-CA" sz="3600" dirty="0" smtClean="0"/>
              <a:t>suites</a:t>
            </a:r>
            <a:endParaRPr lang="en-CA" sz="3600" dirty="0"/>
          </a:p>
          <a:p>
            <a:pPr marL="320040" indent="-320040" eaLnBrk="1" fontAlgn="auto" hangingPunct="1">
              <a:spcAft>
                <a:spcPts val="0"/>
              </a:spcAft>
              <a:buFont typeface="Wingdings"/>
              <a:buChar char=""/>
              <a:defRPr/>
            </a:pPr>
            <a:endParaRPr lang="en-CA" sz="3600" dirty="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dirty="0"/>
          </a:p>
        </p:txBody>
      </p:sp>
      <p:sp>
        <p:nvSpPr>
          <p:cNvPr id="48133" name="TextBox 4"/>
          <p:cNvSpPr txBox="1">
            <a:spLocks noChangeArrowheads="1"/>
          </p:cNvSpPr>
          <p:nvPr/>
        </p:nvSpPr>
        <p:spPr bwMode="auto">
          <a:xfrm>
            <a:off x="5724525" y="3429000"/>
            <a:ext cx="250825" cy="369888"/>
          </a:xfrm>
          <a:prstGeom prst="rect">
            <a:avLst/>
          </a:prstGeom>
          <a:noFill/>
          <a:ln w="9525">
            <a:noFill/>
            <a:miter lim="800000"/>
            <a:headEnd/>
            <a:tailEnd/>
          </a:ln>
        </p:spPr>
        <p:txBody>
          <a:bodyPr>
            <a:spAutoFit/>
          </a:bodyPr>
          <a:lstStyle/>
          <a:p>
            <a:r>
              <a:rPr lang="en-CA">
                <a:latin typeface="Tw Cen MT" pitchFamily="34" charset="0"/>
                <a:sym typeface="Wingdings" pitchFamily="2" charset="2"/>
              </a:rPr>
              <a:t></a:t>
            </a:r>
            <a:endParaRPr lang="en-CA">
              <a:latin typeface="Tw Cen MT"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612775" y="228600"/>
            <a:ext cx="8153400" cy="990600"/>
          </a:xfrm>
        </p:spPr>
        <p:txBody>
          <a:bodyPr/>
          <a:lstStyle/>
          <a:p>
            <a:pPr eaLnBrk="1" hangingPunct="1"/>
            <a:r>
              <a:rPr lang="en-CA" smtClean="0"/>
              <a:t>Certification</a:t>
            </a:r>
          </a:p>
        </p:txBody>
      </p:sp>
      <p:sp>
        <p:nvSpPr>
          <p:cNvPr id="3" name="Slide Number Placeholder 2"/>
          <p:cNvSpPr>
            <a:spLocks noGrp="1"/>
          </p:cNvSpPr>
          <p:nvPr>
            <p:ph type="sldNum" sz="quarter" idx="12"/>
          </p:nvPr>
        </p:nvSpPr>
        <p:spPr/>
        <p:txBody>
          <a:bodyPr>
            <a:normAutofit fontScale="85000" lnSpcReduction="20000"/>
          </a:bodyPr>
          <a:lstStyle/>
          <a:p>
            <a:pPr>
              <a:defRPr/>
            </a:pPr>
            <a:fld id="{F0D2476F-17C9-49FA-8763-80F69D93C870}" type="slidenum">
              <a:rPr lang="en-CA"/>
              <a:pPr>
                <a:defRPr/>
              </a:pPr>
              <a:t>34</a:t>
            </a:fld>
            <a:endParaRPr lang="en-CA"/>
          </a:p>
        </p:txBody>
      </p:sp>
      <p:sp>
        <p:nvSpPr>
          <p:cNvPr id="49155" name="Content Placeholder 3"/>
          <p:cNvSpPr>
            <a:spLocks noGrp="1"/>
          </p:cNvSpPr>
          <p:nvPr>
            <p:ph sz="quarter" idx="1"/>
          </p:nvPr>
        </p:nvSpPr>
        <p:spPr>
          <a:xfrm>
            <a:off x="612775" y="1600200"/>
            <a:ext cx="8153400" cy="4495800"/>
          </a:xfrm>
        </p:spPr>
        <p:txBody>
          <a:bodyPr/>
          <a:lstStyle/>
          <a:p>
            <a:pPr eaLnBrk="1" hangingPunct="1"/>
            <a:r>
              <a:rPr lang="en-CA" smtClean="0"/>
              <a:t>The end result should be certified software</a:t>
            </a:r>
          </a:p>
          <a:p>
            <a:pPr lvl="1" eaLnBrk="1" hangingPunct="1"/>
            <a:r>
              <a:rPr lang="en-CA" smtClean="0"/>
              <a:t> Certified to be conformant to the law</a:t>
            </a:r>
          </a:p>
          <a:p>
            <a:pPr lvl="1" eaLnBrk="1" hangingPunct="1"/>
            <a:r>
              <a:rPr lang="en-CA" smtClean="0"/>
              <a:t> What should the certification process be?</a:t>
            </a:r>
          </a:p>
          <a:p>
            <a:pPr lvl="2" eaLnBrk="1" hangingPunct="1"/>
            <a:r>
              <a:rPr lang="en-CA" smtClean="0"/>
              <a:t>Most probably, test suites derived from the mentioned checklists  </a:t>
            </a:r>
          </a:p>
          <a:p>
            <a:pPr eaLnBrk="1" hangingPunct="1"/>
            <a:r>
              <a:rPr lang="en-CA" smtClean="0"/>
              <a:t>Many software vendors produce software that is claimed to be compliant</a:t>
            </a:r>
          </a:p>
          <a:p>
            <a:pPr lvl="1" eaLnBrk="1" hangingPunct="1"/>
            <a:r>
              <a:rPr lang="en-CA" i="1" smtClean="0"/>
              <a:t>But can hardly be certified</a:t>
            </a:r>
            <a:endParaRPr lang="en-CA" smtClean="0"/>
          </a:p>
          <a:p>
            <a:pPr eaLnBrk="1" hangingPunct="1"/>
            <a:endParaRPr lang="en-CA" smtClean="0"/>
          </a:p>
        </p:txBody>
      </p:sp>
      <p:pic>
        <p:nvPicPr>
          <p:cNvPr id="49156" name="Picture 2" descr="C:\Users\Luigi_2\AppData\Local\Microsoft\Windows\Temporary Internet Files\Content.IE5\MA0D899S\MC900434825[1].png"/>
          <p:cNvPicPr>
            <a:picLocks noChangeAspect="1" noChangeArrowheads="1"/>
          </p:cNvPicPr>
          <p:nvPr/>
        </p:nvPicPr>
        <p:blipFill>
          <a:blip r:embed="rId2"/>
          <a:srcRect/>
          <a:stretch>
            <a:fillRect/>
          </a:stretch>
        </p:blipFill>
        <p:spPr bwMode="auto">
          <a:xfrm>
            <a:off x="6818313" y="0"/>
            <a:ext cx="1728787" cy="1728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12775" y="228600"/>
            <a:ext cx="8153400" cy="990600"/>
          </a:xfrm>
        </p:spPr>
        <p:txBody>
          <a:bodyPr/>
          <a:lstStyle/>
          <a:p>
            <a:pPr eaLnBrk="1" hangingPunct="1"/>
            <a:r>
              <a:rPr lang="en-CA" smtClean="0"/>
              <a:t>Privacy by Design</a:t>
            </a:r>
          </a:p>
        </p:txBody>
      </p:sp>
      <p:sp>
        <p:nvSpPr>
          <p:cNvPr id="3" name="Slide Number Placeholder 2"/>
          <p:cNvSpPr>
            <a:spLocks noGrp="1"/>
          </p:cNvSpPr>
          <p:nvPr>
            <p:ph type="sldNum" sz="quarter" idx="12"/>
          </p:nvPr>
        </p:nvSpPr>
        <p:spPr/>
        <p:txBody>
          <a:bodyPr>
            <a:normAutofit fontScale="85000" lnSpcReduction="20000"/>
          </a:bodyPr>
          <a:lstStyle/>
          <a:p>
            <a:pPr>
              <a:defRPr/>
            </a:pPr>
            <a:fld id="{74F289E9-31E6-4AAD-92BA-0F25174CB19D}" type="slidenum">
              <a:rPr lang="en-CA"/>
              <a:pPr>
                <a:defRPr/>
              </a:pPr>
              <a:t>35</a:t>
            </a:fld>
            <a:endParaRPr lang="en-CA"/>
          </a:p>
        </p:txBody>
      </p:sp>
      <p:sp>
        <p:nvSpPr>
          <p:cNvPr id="50179" name="Content Placeholder 3"/>
          <p:cNvSpPr>
            <a:spLocks noGrp="1"/>
          </p:cNvSpPr>
          <p:nvPr>
            <p:ph sz="quarter" idx="1"/>
          </p:nvPr>
        </p:nvSpPr>
        <p:spPr>
          <a:xfrm>
            <a:off x="612775" y="1600200"/>
            <a:ext cx="8153400" cy="4495800"/>
          </a:xfrm>
        </p:spPr>
        <p:txBody>
          <a:bodyPr/>
          <a:lstStyle/>
          <a:p>
            <a:pPr eaLnBrk="1" hangingPunct="1"/>
            <a:r>
              <a:rPr lang="en-US" smtClean="0"/>
              <a:t>P</a:t>
            </a:r>
            <a:r>
              <a:rPr lang="en-US" baseline="-25000" smtClean="0"/>
              <a:t>b</a:t>
            </a:r>
            <a:r>
              <a:rPr lang="en-US" smtClean="0"/>
              <a:t>D is embedded into the design and architecture of IT systems and business practices </a:t>
            </a:r>
          </a:p>
          <a:p>
            <a:pPr lvl="1" eaLnBrk="1" hangingPunct="1"/>
            <a:r>
              <a:rPr lang="en-US" smtClean="0"/>
              <a:t>It is not bolted on as an add-on </a:t>
            </a:r>
          </a:p>
          <a:p>
            <a:pPr eaLnBrk="1" hangingPunct="1"/>
            <a:r>
              <a:rPr lang="en-US" smtClean="0"/>
              <a:t>Privacy becomes an essential component of the core functionality being delivered </a:t>
            </a:r>
          </a:p>
          <a:p>
            <a:pPr eaLnBrk="1" hangingPunct="1"/>
            <a:r>
              <a:rPr lang="en-US" smtClean="0"/>
              <a:t>Privacy is integral to the system, without diminishing functionality</a:t>
            </a:r>
          </a:p>
          <a:p>
            <a:pPr lvl="3" eaLnBrk="1" hangingPunct="1"/>
            <a:r>
              <a:rPr lang="en-US" sz="1800" b="1" smtClean="0"/>
              <a:t>(source: Information and Privacy Commissioner of Ontario, Canada)</a:t>
            </a:r>
          </a:p>
          <a:p>
            <a:pPr eaLnBrk="1" hangingPunct="1"/>
            <a:r>
              <a:rPr lang="en-US" sz="2700" smtClean="0"/>
              <a:t>How can be build </a:t>
            </a:r>
            <a:r>
              <a:rPr lang="en-US" sz="2800" smtClean="0"/>
              <a:t>P</a:t>
            </a:r>
            <a:r>
              <a:rPr lang="en-US" sz="2800" baseline="-25000" smtClean="0"/>
              <a:t>b</a:t>
            </a:r>
            <a:r>
              <a:rPr lang="en-US" sz="2800" smtClean="0"/>
              <a:t>D</a:t>
            </a:r>
            <a:r>
              <a:rPr lang="en-US" sz="2700" smtClean="0"/>
              <a:t> in the software process?</a:t>
            </a:r>
            <a:r>
              <a:rPr lang="en-US" sz="2400" smtClean="0"/>
              <a:t>	</a:t>
            </a:r>
            <a:endParaRPr lang="en-CA" sz="2400" smtClean="0"/>
          </a:p>
        </p:txBody>
      </p:sp>
      <p:pic>
        <p:nvPicPr>
          <p:cNvPr id="50180" name="Picture 2"/>
          <p:cNvPicPr>
            <a:picLocks noChangeAspect="1" noChangeArrowheads="1"/>
          </p:cNvPicPr>
          <p:nvPr/>
        </p:nvPicPr>
        <p:blipFill>
          <a:blip r:embed="rId2"/>
          <a:srcRect/>
          <a:stretch>
            <a:fillRect/>
          </a:stretch>
        </p:blipFill>
        <p:spPr bwMode="auto">
          <a:xfrm>
            <a:off x="5508625" y="84138"/>
            <a:ext cx="1905000" cy="125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612775" y="228600"/>
            <a:ext cx="8153400" cy="990600"/>
          </a:xfrm>
        </p:spPr>
        <p:txBody>
          <a:bodyPr/>
          <a:lstStyle/>
          <a:p>
            <a:pPr eaLnBrk="1" hangingPunct="1"/>
            <a:r>
              <a:rPr lang="en-CA" smtClean="0"/>
              <a:t>How can we move forward?</a:t>
            </a:r>
          </a:p>
        </p:txBody>
      </p:sp>
      <p:sp>
        <p:nvSpPr>
          <p:cNvPr id="3" name="Slide Number Placeholder 2"/>
          <p:cNvSpPr>
            <a:spLocks noGrp="1"/>
          </p:cNvSpPr>
          <p:nvPr>
            <p:ph type="sldNum" sz="quarter" idx="12"/>
          </p:nvPr>
        </p:nvSpPr>
        <p:spPr/>
        <p:txBody>
          <a:bodyPr>
            <a:normAutofit fontScale="85000" lnSpcReduction="20000"/>
          </a:bodyPr>
          <a:lstStyle/>
          <a:p>
            <a:pPr>
              <a:defRPr/>
            </a:pPr>
            <a:fld id="{B5AF6C60-43B5-4E03-8468-D4D1265A4560}" type="slidenum">
              <a:rPr lang="en-CA"/>
              <a:pPr>
                <a:defRPr/>
              </a:pPr>
              <a:t>36</a:t>
            </a:fld>
            <a:endParaRPr lang="en-CA"/>
          </a:p>
        </p:txBody>
      </p:sp>
      <p:sp>
        <p:nvSpPr>
          <p:cNvPr id="4" name="Content Placeholder 3"/>
          <p:cNvSpPr>
            <a:spLocks noGrp="1"/>
          </p:cNvSpPr>
          <p:nvPr>
            <p:ph sz="quarter" idx="1"/>
          </p:nvPr>
        </p:nvSpPr>
        <p:spPr>
          <a:xfrm>
            <a:off x="612775" y="1600200"/>
            <a:ext cx="8153400" cy="4495800"/>
          </a:xfrm>
        </p:spPr>
        <p:txBody>
          <a:bodyPr>
            <a:normAutofit lnSpcReduction="10000"/>
          </a:bodyPr>
          <a:lstStyle/>
          <a:p>
            <a:pPr marL="320040" indent="-320040" eaLnBrk="1" fontAlgn="auto" hangingPunct="1">
              <a:spcAft>
                <a:spcPts val="0"/>
              </a:spcAft>
              <a:buFont typeface="Wingdings"/>
              <a:buChar char=""/>
              <a:defRPr/>
            </a:pPr>
            <a:r>
              <a:rPr lang="en-CA" dirty="0" smtClean="0"/>
              <a:t>Of course, it would help if normative text to be implemented in software was written in a different style …</a:t>
            </a:r>
          </a:p>
          <a:p>
            <a:pPr marL="320040" indent="-320040" eaLnBrk="1" fontAlgn="auto" hangingPunct="1">
              <a:spcAft>
                <a:spcPts val="0"/>
              </a:spcAft>
              <a:buFont typeface="Wingdings"/>
              <a:buChar char=""/>
              <a:defRPr/>
            </a:pPr>
            <a:r>
              <a:rPr lang="en-CA" dirty="0" smtClean="0"/>
              <a:t>E.g. legal text leaves much unspecified</a:t>
            </a:r>
          </a:p>
          <a:p>
            <a:pPr marL="640080" lvl="1" indent="-274320" eaLnBrk="1" fontAlgn="auto" hangingPunct="1">
              <a:spcAft>
                <a:spcPts val="0"/>
              </a:spcAft>
              <a:buFont typeface="Wingdings 2"/>
              <a:buChar char=""/>
              <a:defRPr/>
            </a:pPr>
            <a:r>
              <a:rPr lang="en-CA" dirty="0" smtClean="0"/>
              <a:t>The complex ontologies on which its interpretation depends are rarely specified</a:t>
            </a:r>
          </a:p>
          <a:p>
            <a:pPr marL="320040" indent="-320040" eaLnBrk="1" fontAlgn="auto" hangingPunct="1">
              <a:spcAft>
                <a:spcPts val="0"/>
              </a:spcAft>
              <a:buFont typeface="Wingdings"/>
              <a:buChar char=""/>
              <a:defRPr/>
            </a:pPr>
            <a:r>
              <a:rPr lang="en-CA" dirty="0"/>
              <a:t>T</a:t>
            </a:r>
            <a:r>
              <a:rPr lang="en-CA" dirty="0" smtClean="0"/>
              <a:t>he increasing dependence on IT systems will lead legislators to include more IT language and structure in their normative style</a:t>
            </a:r>
          </a:p>
          <a:p>
            <a:pPr marL="640080" lvl="1" indent="-274320" eaLnBrk="1" fontAlgn="auto" hangingPunct="1">
              <a:spcAft>
                <a:spcPts val="0"/>
              </a:spcAft>
              <a:buFont typeface="Wingdings 2"/>
              <a:buChar char=""/>
              <a:defRPr/>
            </a:pPr>
            <a:r>
              <a:rPr lang="en-CA" dirty="0" smtClean="0"/>
              <a:t>Thus facilitating the extraction process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re 1"/>
          <p:cNvSpPr>
            <a:spLocks noGrp="1"/>
          </p:cNvSpPr>
          <p:nvPr>
            <p:ph type="title"/>
          </p:nvPr>
        </p:nvSpPr>
        <p:spPr>
          <a:xfrm>
            <a:off x="612775" y="228600"/>
            <a:ext cx="8153400" cy="990600"/>
          </a:xfrm>
        </p:spPr>
        <p:txBody>
          <a:bodyPr/>
          <a:lstStyle/>
          <a:p>
            <a:pPr eaLnBrk="1" hangingPunct="1"/>
            <a:r>
              <a:rPr lang="en-CA" smtClean="0"/>
              <a:t>More mind-expanding ideas</a:t>
            </a:r>
            <a:endParaRPr lang="fr-CA" smtClean="0"/>
          </a:p>
        </p:txBody>
      </p:sp>
      <p:sp>
        <p:nvSpPr>
          <p:cNvPr id="3" name="Espace réservé du numéro de diapositive 2"/>
          <p:cNvSpPr>
            <a:spLocks noGrp="1"/>
          </p:cNvSpPr>
          <p:nvPr>
            <p:ph type="sldNum" sz="quarter" idx="12"/>
          </p:nvPr>
        </p:nvSpPr>
        <p:spPr/>
        <p:txBody>
          <a:bodyPr>
            <a:normAutofit fontScale="85000" lnSpcReduction="20000"/>
          </a:bodyPr>
          <a:lstStyle/>
          <a:p>
            <a:pPr>
              <a:defRPr/>
            </a:pPr>
            <a:fld id="{27566251-E2A0-4D22-A6AB-AA00566DEBFE}" type="slidenum">
              <a:rPr lang="en-CA"/>
              <a:pPr>
                <a:defRPr/>
              </a:pPr>
              <a:t>37</a:t>
            </a:fld>
            <a:endParaRPr lang="en-CA"/>
          </a:p>
        </p:txBody>
      </p:sp>
      <p:sp>
        <p:nvSpPr>
          <p:cNvPr id="52227" name="Espace réservé du contenu 3"/>
          <p:cNvSpPr>
            <a:spLocks noGrp="1"/>
          </p:cNvSpPr>
          <p:nvPr>
            <p:ph sz="quarter" idx="1"/>
          </p:nvPr>
        </p:nvSpPr>
        <p:spPr>
          <a:xfrm>
            <a:off x="612775" y="1600200"/>
            <a:ext cx="8153400" cy="4495800"/>
          </a:xfrm>
        </p:spPr>
        <p:txBody>
          <a:bodyPr/>
          <a:lstStyle/>
          <a:p>
            <a:pPr eaLnBrk="1" hangingPunct="1"/>
            <a:r>
              <a:rPr lang="en-CA" smtClean="0"/>
              <a:t>Formalizing Privacy agreements</a:t>
            </a:r>
          </a:p>
          <a:p>
            <a:pPr lvl="1" eaLnBrk="1" hangingPunct="1"/>
            <a:r>
              <a:rPr lang="en-CA" smtClean="0"/>
              <a:t>P3P and extensions</a:t>
            </a:r>
          </a:p>
          <a:p>
            <a:pPr eaLnBrk="1" hangingPunct="1"/>
            <a:r>
              <a:rPr lang="en-CA" smtClean="0"/>
              <a:t>Developments in legal theory and practice</a:t>
            </a:r>
          </a:p>
          <a:p>
            <a:pPr lvl="1" eaLnBrk="1" hangingPunct="1"/>
            <a:r>
              <a:rPr lang="en-CA" smtClean="0"/>
              <a:t>Legal formalization necessary to expand e-Business</a:t>
            </a:r>
          </a:p>
          <a:p>
            <a:pPr lvl="1" eaLnBrk="1" hangingPunct="1"/>
            <a:r>
              <a:rPr lang="en-CA" smtClean="0"/>
              <a:t>e-Contracts, internationally formalized</a:t>
            </a:r>
          </a:p>
          <a:p>
            <a:pPr lvl="1" eaLnBrk="1" hangingPunct="1"/>
            <a:r>
              <a:rPr lang="en-CA" smtClean="0"/>
              <a:t>e-Judgments</a:t>
            </a:r>
          </a:p>
          <a:p>
            <a:pPr lvl="2" eaLnBrk="1" hangingPunct="1"/>
            <a:r>
              <a:rPr lang="en-CA" smtClean="0"/>
              <a:t>Privacy violations to be proved automatically by using automatically obtained factual evidence</a:t>
            </a:r>
          </a:p>
          <a:p>
            <a:pPr lvl="2" eaLnBrk="1" hangingPunct="1"/>
            <a:r>
              <a:rPr lang="en-CA" smtClean="0"/>
              <a:t>Amends to be determined automatically, on the basis of objective law</a:t>
            </a:r>
          </a:p>
          <a:p>
            <a:pPr lvl="2" eaLnBrk="1" hangingPunct="1"/>
            <a:endParaRPr lang="en-CA" smtClean="0"/>
          </a:p>
          <a:p>
            <a:pPr eaLnBrk="1" hangingPunct="1"/>
            <a:endParaRPr lang="en-CA" smtClean="0"/>
          </a:p>
          <a:p>
            <a:pPr lvl="1" eaLnBrk="1" hangingPunct="1"/>
            <a:endParaRPr lang="en-CA" smtClean="0"/>
          </a:p>
          <a:p>
            <a:pPr lvl="1" eaLnBrk="1" hangingPunct="1"/>
            <a:endParaRPr lang="fr-CA"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612775" y="228600"/>
            <a:ext cx="8153400" cy="990600"/>
          </a:xfrm>
        </p:spPr>
        <p:txBody>
          <a:bodyPr/>
          <a:lstStyle/>
          <a:p>
            <a:pPr eaLnBrk="1" hangingPunct="1"/>
            <a:r>
              <a:rPr lang="en-CA" smtClean="0"/>
              <a:t>Many open areas of research</a:t>
            </a:r>
          </a:p>
        </p:txBody>
      </p:sp>
      <p:sp>
        <p:nvSpPr>
          <p:cNvPr id="3" name="Slide Number Placeholder 2"/>
          <p:cNvSpPr>
            <a:spLocks noGrp="1"/>
          </p:cNvSpPr>
          <p:nvPr>
            <p:ph type="sldNum" sz="quarter" idx="12"/>
          </p:nvPr>
        </p:nvSpPr>
        <p:spPr/>
        <p:txBody>
          <a:bodyPr>
            <a:normAutofit fontScale="85000" lnSpcReduction="20000"/>
          </a:bodyPr>
          <a:lstStyle/>
          <a:p>
            <a:pPr>
              <a:defRPr/>
            </a:pPr>
            <a:fld id="{35ACDDEE-F27B-4186-8CAA-C2DB3DFF0CBB}" type="slidenum">
              <a:rPr lang="en-CA"/>
              <a:pPr>
                <a:defRPr/>
              </a:pPr>
              <a:t>38</a:t>
            </a:fld>
            <a:endParaRPr lang="en-CA"/>
          </a:p>
        </p:txBody>
      </p:sp>
      <p:sp>
        <p:nvSpPr>
          <p:cNvPr id="4" name="Content Placeholder 3"/>
          <p:cNvSpPr>
            <a:spLocks noGrp="1"/>
          </p:cNvSpPr>
          <p:nvPr>
            <p:ph sz="quarter" idx="1"/>
          </p:nvPr>
        </p:nvSpPr>
        <p:spPr>
          <a:xfrm>
            <a:off x="612775" y="1600200"/>
            <a:ext cx="8153400" cy="4495800"/>
          </a:xfrm>
        </p:spPr>
        <p:txBody>
          <a:bodyPr>
            <a:normAutofit fontScale="85000" lnSpcReduction="10000"/>
          </a:bodyPr>
          <a:lstStyle/>
          <a:p>
            <a:pPr marL="320040" indent="-320040" eaLnBrk="1" fontAlgn="auto" hangingPunct="1">
              <a:spcAft>
                <a:spcPts val="0"/>
              </a:spcAft>
              <a:buFont typeface="Wingdings"/>
              <a:buChar char=""/>
              <a:defRPr/>
            </a:pPr>
            <a:r>
              <a:rPr lang="en-CA" dirty="0" smtClean="0"/>
              <a:t>Formal semantics of normative languages</a:t>
            </a:r>
          </a:p>
          <a:p>
            <a:pPr marL="320040" indent="-320040" eaLnBrk="1" fontAlgn="auto" hangingPunct="1">
              <a:spcAft>
                <a:spcPts val="0"/>
              </a:spcAft>
              <a:buFont typeface="Wingdings"/>
              <a:buChar char=""/>
              <a:defRPr/>
            </a:pPr>
            <a:r>
              <a:rPr lang="en-CA" dirty="0" smtClean="0"/>
              <a:t>Methods to extract ontologies and processes from normative text (see RELAW workshop series)</a:t>
            </a:r>
          </a:p>
          <a:p>
            <a:pPr marL="320040" indent="-320040" eaLnBrk="1" fontAlgn="auto" hangingPunct="1">
              <a:spcAft>
                <a:spcPts val="0"/>
              </a:spcAft>
              <a:buFont typeface="Wingdings"/>
              <a:buChar char=""/>
              <a:defRPr/>
            </a:pPr>
            <a:r>
              <a:rPr lang="en-CA" dirty="0" smtClean="0"/>
              <a:t>Methods to validate the result of the extraction process</a:t>
            </a:r>
          </a:p>
          <a:p>
            <a:pPr marL="640080" lvl="1" indent="-274320" eaLnBrk="1" fontAlgn="auto" hangingPunct="1">
              <a:spcAft>
                <a:spcPts val="0"/>
              </a:spcAft>
              <a:buFont typeface="Wingdings 2"/>
              <a:buChar char=""/>
              <a:defRPr/>
            </a:pPr>
            <a:r>
              <a:rPr lang="en-CA" dirty="0" smtClean="0"/>
              <a:t>Such methods will be domain-specific</a:t>
            </a:r>
          </a:p>
          <a:p>
            <a:pPr marL="320040" indent="-320040" eaLnBrk="1" fontAlgn="auto" hangingPunct="1">
              <a:spcAft>
                <a:spcPts val="0"/>
              </a:spcAft>
              <a:buFont typeface="Wingdings"/>
              <a:buChar char=""/>
              <a:defRPr/>
            </a:pPr>
            <a:r>
              <a:rPr lang="en-CA" dirty="0" smtClean="0"/>
              <a:t>Software Engineering issues, instantiated to the legal domain </a:t>
            </a:r>
          </a:p>
          <a:p>
            <a:pPr marL="320040" indent="-320040" eaLnBrk="1" fontAlgn="auto" hangingPunct="1">
              <a:spcAft>
                <a:spcPts val="0"/>
              </a:spcAft>
              <a:buFont typeface="Wingdings"/>
              <a:buChar char=""/>
              <a:defRPr/>
            </a:pPr>
            <a:r>
              <a:rPr lang="en-CA" dirty="0" smtClean="0"/>
              <a:t>Methods for validating compliance of an implementation to legal requirements</a:t>
            </a:r>
          </a:p>
          <a:p>
            <a:pPr marL="640080" lvl="1" indent="-274320" eaLnBrk="1" fontAlgn="auto" hangingPunct="1">
              <a:spcAft>
                <a:spcPts val="0"/>
              </a:spcAft>
              <a:buFont typeface="Wingdings 2"/>
              <a:buChar char=""/>
              <a:defRPr/>
            </a:pPr>
            <a:r>
              <a:rPr lang="en-CA" dirty="0" smtClean="0"/>
              <a:t>Leading to certification</a:t>
            </a:r>
          </a:p>
          <a:p>
            <a:pPr marL="320040" indent="-320040" eaLnBrk="1" fontAlgn="auto" hangingPunct="1">
              <a:spcAft>
                <a:spcPts val="0"/>
              </a:spcAft>
              <a:buFont typeface="Wingdings"/>
              <a:buChar char=""/>
              <a:defRPr/>
            </a:pPr>
            <a:r>
              <a:rPr lang="en-CA" dirty="0" smtClean="0"/>
              <a:t>The </a:t>
            </a:r>
            <a:r>
              <a:rPr lang="en-US" dirty="0" err="1" smtClean="0"/>
              <a:t>P</a:t>
            </a:r>
            <a:r>
              <a:rPr lang="en-US" baseline="-25000" dirty="0" err="1" smtClean="0"/>
              <a:t>b</a:t>
            </a:r>
            <a:r>
              <a:rPr lang="en-US" dirty="0" err="1" smtClean="0"/>
              <a:t>D</a:t>
            </a:r>
            <a:r>
              <a:rPr lang="en-US" dirty="0" smtClean="0"/>
              <a:t> software process</a:t>
            </a:r>
          </a:p>
          <a:p>
            <a:pPr marL="685800" lvl="2" indent="0" eaLnBrk="1" fontAlgn="auto" hangingPunct="1">
              <a:spcAft>
                <a:spcPts val="0"/>
              </a:spcAft>
              <a:buFont typeface="Wingdings"/>
              <a:buNone/>
              <a:defRPr/>
            </a:pPr>
            <a:r>
              <a:rPr lang="en-CA" dirty="0" smtClean="0"/>
              <a:t> </a:t>
            </a:r>
            <a:endParaRPr lang="en-CA"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sz="4000" dirty="0" smtClean="0"/>
              <a:t>Access control and normative concepts</a:t>
            </a:r>
            <a:endParaRPr lang="fr-CA" sz="4000" dirty="0"/>
          </a:p>
        </p:txBody>
      </p:sp>
      <p:sp>
        <p:nvSpPr>
          <p:cNvPr id="3" name="Espace réservé du contenu 2"/>
          <p:cNvSpPr>
            <a:spLocks noGrp="1"/>
          </p:cNvSpPr>
          <p:nvPr>
            <p:ph sz="quarter" idx="1"/>
          </p:nvPr>
        </p:nvSpPr>
        <p:spPr/>
        <p:txBody>
          <a:bodyPr/>
          <a:lstStyle/>
          <a:p>
            <a:r>
              <a:rPr lang="en-CA" dirty="0" smtClean="0"/>
              <a:t>In his 2012 paper, S. Barker states:</a:t>
            </a:r>
          </a:p>
          <a:p>
            <a:pPr marL="366713" lvl="1" indent="0">
              <a:buNone/>
            </a:pPr>
            <a:r>
              <a:rPr lang="en-US" i="1" dirty="0" smtClean="0"/>
              <a:t>“In </a:t>
            </a:r>
            <a:r>
              <a:rPr lang="en-US" i="1" dirty="0"/>
              <a:t>future work, we intend to consider the type of </a:t>
            </a:r>
            <a:r>
              <a:rPr lang="en-US" b="1" i="1" dirty="0"/>
              <a:t>more general authorization </a:t>
            </a:r>
            <a:r>
              <a:rPr lang="en-US" b="1" i="1" dirty="0" smtClean="0"/>
              <a:t>model requirements</a:t>
            </a:r>
            <a:r>
              <a:rPr lang="en-US" i="1" dirty="0" smtClean="0"/>
              <a:t> </a:t>
            </a:r>
            <a:r>
              <a:rPr lang="en-US" i="1" dirty="0"/>
              <a:t>that Jones and </a:t>
            </a:r>
            <a:r>
              <a:rPr lang="en-US" i="1" dirty="0" err="1"/>
              <a:t>Sergot</a:t>
            </a:r>
            <a:r>
              <a:rPr lang="en-US" i="1" dirty="0"/>
              <a:t> have considered and their representation of </a:t>
            </a:r>
            <a:r>
              <a:rPr lang="en-US" i="1" dirty="0" smtClean="0"/>
              <a:t>rich forms </a:t>
            </a:r>
            <a:r>
              <a:rPr lang="en-US" i="1" dirty="0"/>
              <a:t>of non-standard access control models within our </a:t>
            </a:r>
            <a:r>
              <a:rPr lang="en-US" i="1" dirty="0" smtClean="0"/>
              <a:t>framework”</a:t>
            </a:r>
            <a:endParaRPr lang="en-US" dirty="0" smtClean="0"/>
          </a:p>
          <a:p>
            <a:pPr marL="366713" lvl="1" indent="0">
              <a:buNone/>
            </a:pPr>
            <a:r>
              <a:rPr lang="en-US" dirty="0" smtClean="0"/>
              <a:t>In other words, he intended to pursue a generalization of his access control theory to include normative concepts. </a:t>
            </a:r>
          </a:p>
          <a:p>
            <a:pPr marL="366713" lvl="1" indent="0">
              <a:buNone/>
            </a:pPr>
            <a:r>
              <a:rPr lang="en-US" dirty="0"/>
              <a:t>	</a:t>
            </a:r>
            <a:endParaRPr lang="en-US" dirty="0" smtClean="0"/>
          </a:p>
          <a:p>
            <a:pPr marL="366713" lvl="1" indent="0">
              <a:buNone/>
            </a:pPr>
            <a:r>
              <a:rPr lang="en-US" sz="1800" dirty="0" smtClean="0"/>
              <a:t>Steve </a:t>
            </a:r>
            <a:r>
              <a:rPr lang="en-US" sz="1800" dirty="0"/>
              <a:t>Barker: Logical Approaches to Authorization Policies. Logic Programs, Norms and Action 2012: 349-373</a:t>
            </a:r>
            <a:endParaRPr lang="fr-CA" sz="1800" dirty="0"/>
          </a:p>
        </p:txBody>
      </p:sp>
      <p:sp>
        <p:nvSpPr>
          <p:cNvPr id="4" name="Espace réservé du numéro de diapositive 3"/>
          <p:cNvSpPr>
            <a:spLocks noGrp="1"/>
          </p:cNvSpPr>
          <p:nvPr>
            <p:ph type="sldNum" sz="quarter" idx="12"/>
          </p:nvPr>
        </p:nvSpPr>
        <p:spPr/>
        <p:txBody>
          <a:bodyPr>
            <a:normAutofit fontScale="85000" lnSpcReduction="20000"/>
          </a:bodyPr>
          <a:lstStyle/>
          <a:p>
            <a:pPr>
              <a:defRPr/>
            </a:pPr>
            <a:fld id="{B57028B8-5745-4A8B-9ED3-5AFC4CB5174C}" type="slidenum">
              <a:rPr lang="en-CA" smtClean="0"/>
              <a:pPr>
                <a:defRPr/>
              </a:pPr>
              <a:t>39</a:t>
            </a:fld>
            <a:endParaRPr lang="en-CA"/>
          </a:p>
        </p:txBody>
      </p:sp>
    </p:spTree>
    <p:extLst>
      <p:ext uri="{BB962C8B-B14F-4D97-AF65-F5344CB8AC3E}">
        <p14:creationId xmlns:p14="http://schemas.microsoft.com/office/powerpoint/2010/main" val="3109970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dirty="0" smtClean="0"/>
              <a:t>Why IT isn’t very good at building bridges</a:t>
            </a:r>
            <a:endParaRPr lang="fr-CA" dirty="0"/>
          </a:p>
        </p:txBody>
      </p:sp>
      <p:sp>
        <p:nvSpPr>
          <p:cNvPr id="3" name="Espace réservé du numéro de diapositive 2"/>
          <p:cNvSpPr>
            <a:spLocks noGrp="1"/>
          </p:cNvSpPr>
          <p:nvPr>
            <p:ph type="sldNum" sz="quarter" idx="12"/>
          </p:nvPr>
        </p:nvSpPr>
        <p:spPr/>
        <p:txBody>
          <a:bodyPr>
            <a:normAutofit fontScale="85000" lnSpcReduction="20000"/>
          </a:bodyPr>
          <a:lstStyle/>
          <a:p>
            <a:pPr>
              <a:defRPr/>
            </a:pPr>
            <a:fld id="{B2EC2141-5F07-4C92-9494-014AE20596C4}" type="slidenum">
              <a:rPr lang="en-CA"/>
              <a:pPr>
                <a:defRPr/>
              </a:pPr>
              <a:t>4</a:t>
            </a:fld>
            <a:endParaRPr lang="en-CA"/>
          </a:p>
        </p:txBody>
      </p:sp>
      <p:sp>
        <p:nvSpPr>
          <p:cNvPr id="17411" name="Espace réservé du contenu 3"/>
          <p:cNvSpPr>
            <a:spLocks noGrp="1"/>
          </p:cNvSpPr>
          <p:nvPr>
            <p:ph sz="quarter" idx="1"/>
          </p:nvPr>
        </p:nvSpPr>
        <p:spPr>
          <a:xfrm>
            <a:off x="612775" y="1600200"/>
            <a:ext cx="8153400" cy="4495800"/>
          </a:xfrm>
        </p:spPr>
        <p:txBody>
          <a:bodyPr/>
          <a:lstStyle/>
          <a:p>
            <a:pPr eaLnBrk="1" hangingPunct="1"/>
            <a:r>
              <a:rPr lang="en-CA" smtClean="0"/>
              <a:t>Humankind has been building bridges for millions of years</a:t>
            </a:r>
          </a:p>
          <a:p>
            <a:pPr eaLnBrk="1" hangingPunct="1"/>
            <a:r>
              <a:rPr lang="en-CA" smtClean="0"/>
              <a:t>But IT is fairly new at this …</a:t>
            </a:r>
          </a:p>
          <a:p>
            <a:pPr eaLnBrk="1" hangingPunct="1"/>
            <a:endParaRPr lang="en-CA" smtClean="0"/>
          </a:p>
          <a:p>
            <a:pPr eaLnBrk="1" hangingPunct="1"/>
            <a:endParaRPr lang="fr-CA" smtClean="0"/>
          </a:p>
        </p:txBody>
      </p:sp>
      <p:pic>
        <p:nvPicPr>
          <p:cNvPr id="17412" name="Picture 2"/>
          <p:cNvPicPr>
            <a:picLocks noChangeAspect="1" noChangeArrowheads="1"/>
          </p:cNvPicPr>
          <p:nvPr/>
        </p:nvPicPr>
        <p:blipFill>
          <a:blip r:embed="rId2"/>
          <a:srcRect/>
          <a:stretch>
            <a:fillRect/>
          </a:stretch>
        </p:blipFill>
        <p:spPr bwMode="auto">
          <a:xfrm>
            <a:off x="5386388" y="3092450"/>
            <a:ext cx="2857500" cy="2857500"/>
          </a:xfrm>
          <a:prstGeom prst="rect">
            <a:avLst/>
          </a:prstGeom>
          <a:noFill/>
          <a:ln w="9525">
            <a:noFill/>
            <a:miter lim="800000"/>
            <a:headEnd/>
            <a:tailEnd/>
          </a:ln>
        </p:spPr>
      </p:pic>
      <p:sp>
        <p:nvSpPr>
          <p:cNvPr id="17413" name="ZoneTexte 4"/>
          <p:cNvSpPr txBox="1">
            <a:spLocks noChangeArrowheads="1"/>
          </p:cNvSpPr>
          <p:nvPr/>
        </p:nvSpPr>
        <p:spPr bwMode="auto">
          <a:xfrm>
            <a:off x="4897438" y="6165850"/>
            <a:ext cx="3948112" cy="646113"/>
          </a:xfrm>
          <a:prstGeom prst="rect">
            <a:avLst/>
          </a:prstGeom>
          <a:noFill/>
          <a:ln w="9525">
            <a:noFill/>
            <a:miter lim="800000"/>
            <a:headEnd/>
            <a:tailEnd/>
          </a:ln>
        </p:spPr>
        <p:txBody>
          <a:bodyPr wrap="none">
            <a:spAutoFit/>
          </a:bodyPr>
          <a:lstStyle/>
          <a:p>
            <a:r>
              <a:rPr lang="en-CA">
                <a:latin typeface="Tw Cen MT" pitchFamily="34" charset="0"/>
              </a:rPr>
              <a:t>Vestiges of a bridge to Sri Lanka (30Km)</a:t>
            </a:r>
          </a:p>
          <a:p>
            <a:r>
              <a:rPr lang="en-CA">
                <a:latin typeface="Tw Cen MT" pitchFamily="34" charset="0"/>
              </a:rPr>
              <a:t>Reputed to be 1,700,000 yrs old …</a:t>
            </a:r>
            <a:endParaRPr lang="fr-CA">
              <a:latin typeface="Tw Cen MT"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612775" y="228600"/>
            <a:ext cx="8153400" cy="990600"/>
          </a:xfrm>
        </p:spPr>
        <p:txBody>
          <a:bodyPr/>
          <a:lstStyle/>
          <a:p>
            <a:pPr eaLnBrk="1" hangingPunct="1"/>
            <a:r>
              <a:rPr lang="en-CA" smtClean="0"/>
              <a:t>Conclusions</a:t>
            </a:r>
          </a:p>
        </p:txBody>
      </p:sp>
      <p:sp>
        <p:nvSpPr>
          <p:cNvPr id="3" name="Slide Number Placeholder 2"/>
          <p:cNvSpPr>
            <a:spLocks noGrp="1"/>
          </p:cNvSpPr>
          <p:nvPr>
            <p:ph type="sldNum" sz="quarter" idx="12"/>
          </p:nvPr>
        </p:nvSpPr>
        <p:spPr/>
        <p:txBody>
          <a:bodyPr>
            <a:normAutofit fontScale="85000" lnSpcReduction="20000"/>
          </a:bodyPr>
          <a:lstStyle/>
          <a:p>
            <a:pPr>
              <a:defRPr/>
            </a:pPr>
            <a:fld id="{1D792D65-04C5-4B1F-AC69-164F5E257EF3}" type="slidenum">
              <a:rPr lang="en-CA"/>
              <a:pPr>
                <a:defRPr/>
              </a:pPr>
              <a:t>40</a:t>
            </a:fld>
            <a:endParaRPr lang="en-CA"/>
          </a:p>
        </p:txBody>
      </p:sp>
      <p:pic>
        <p:nvPicPr>
          <p:cNvPr id="55299" name="Picture 2"/>
          <p:cNvPicPr>
            <a:picLocks noGrp="1" noChangeAspect="1" noChangeArrowheads="1"/>
          </p:cNvPicPr>
          <p:nvPr>
            <p:ph sz="quarter" idx="1"/>
          </p:nvPr>
        </p:nvPicPr>
        <p:blipFill>
          <a:blip r:embed="rId2"/>
          <a:srcRect/>
          <a:stretch>
            <a:fillRect/>
          </a:stretch>
        </p:blipFill>
        <p:spPr>
          <a:xfrm>
            <a:off x="3343275" y="3644900"/>
            <a:ext cx="5656263" cy="3213100"/>
          </a:xfrm>
        </p:spPr>
      </p:pic>
      <p:sp>
        <p:nvSpPr>
          <p:cNvPr id="55300" name="Content Placeholder 3"/>
          <p:cNvSpPr txBox="1">
            <a:spLocks/>
          </p:cNvSpPr>
          <p:nvPr/>
        </p:nvSpPr>
        <p:spPr bwMode="auto">
          <a:xfrm>
            <a:off x="612775" y="1600200"/>
            <a:ext cx="8153400" cy="4495800"/>
          </a:xfrm>
          <a:prstGeom prst="rect">
            <a:avLst/>
          </a:prstGeom>
          <a:noFill/>
          <a:ln w="9525">
            <a:noFill/>
            <a:miter lim="800000"/>
            <a:headEnd/>
            <a:tailEnd/>
          </a:ln>
        </p:spPr>
        <p:txBody>
          <a:bodyPr/>
          <a:lstStyle/>
          <a:p>
            <a:pPr marL="319088" indent="-319088">
              <a:spcBef>
                <a:spcPts val="700"/>
              </a:spcBef>
              <a:buClr>
                <a:schemeClr val="accent2"/>
              </a:buClr>
              <a:buSzPct val="60000"/>
              <a:buFont typeface="Wingdings" pitchFamily="2" charset="2"/>
              <a:buChar char=""/>
            </a:pPr>
            <a:r>
              <a:rPr lang="en-CA" sz="2400">
                <a:latin typeface="Tw Cen MT" pitchFamily="34" charset="0"/>
              </a:rPr>
              <a:t>I have attempted to identify the main issues related to the problem of compliance to legal requirements for privacy</a:t>
            </a:r>
          </a:p>
          <a:p>
            <a:pPr marL="319088" indent="-319088">
              <a:spcBef>
                <a:spcPts val="700"/>
              </a:spcBef>
              <a:buClr>
                <a:schemeClr val="accent2"/>
              </a:buClr>
              <a:buSzPct val="60000"/>
              <a:buFont typeface="Wingdings" pitchFamily="2" charset="2"/>
              <a:buChar char=""/>
            </a:pPr>
            <a:r>
              <a:rPr lang="en-CA" sz="2400">
                <a:latin typeface="Tw Cen MT" pitchFamily="34" charset="0"/>
              </a:rPr>
              <a:t>Classify the issues, by means of a proposed ‘reference model’</a:t>
            </a:r>
          </a:p>
          <a:p>
            <a:pPr marL="319088" indent="-319088">
              <a:spcBef>
                <a:spcPts val="700"/>
              </a:spcBef>
              <a:buClr>
                <a:schemeClr val="accent2"/>
              </a:buClr>
              <a:buSzPct val="60000"/>
              <a:buFont typeface="Wingdings" pitchFamily="2" charset="2"/>
              <a:buChar char=""/>
            </a:pPr>
            <a:r>
              <a:rPr lang="en-CA" sz="2400">
                <a:latin typeface="Tw Cen MT" pitchFamily="34" charset="0"/>
              </a:rPr>
              <a:t>Some preliminary solutions and research ideas were also presented, as possible starting points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12775" y="228600"/>
            <a:ext cx="8153400" cy="990600"/>
          </a:xfrm>
        </p:spPr>
        <p:txBody>
          <a:bodyPr/>
          <a:lstStyle/>
          <a:p>
            <a:pPr eaLnBrk="1" hangingPunct="1"/>
            <a:r>
              <a:rPr lang="en-CA" smtClean="0"/>
              <a:t>The islands and the bridges</a:t>
            </a:r>
          </a:p>
        </p:txBody>
      </p:sp>
      <p:sp>
        <p:nvSpPr>
          <p:cNvPr id="3" name="Slide Number Placeholder 2"/>
          <p:cNvSpPr>
            <a:spLocks noGrp="1"/>
          </p:cNvSpPr>
          <p:nvPr>
            <p:ph type="sldNum" sz="quarter" idx="12"/>
          </p:nvPr>
        </p:nvSpPr>
        <p:spPr/>
        <p:txBody>
          <a:bodyPr>
            <a:normAutofit fontScale="85000" lnSpcReduction="20000"/>
          </a:bodyPr>
          <a:lstStyle/>
          <a:p>
            <a:pPr>
              <a:defRPr/>
            </a:pPr>
            <a:fld id="{D7C37C02-FD9F-45C7-B775-379DC883F0C1}" type="slidenum">
              <a:rPr lang="en-CA"/>
              <a:pPr>
                <a:defRPr/>
              </a:pPr>
              <a:t>5</a:t>
            </a:fld>
            <a:endParaRPr lang="en-CA"/>
          </a:p>
        </p:txBody>
      </p:sp>
      <p:grpSp>
        <p:nvGrpSpPr>
          <p:cNvPr id="18435" name="Group 55"/>
          <p:cNvGrpSpPr>
            <a:grpSpLocks/>
          </p:cNvGrpSpPr>
          <p:nvPr/>
        </p:nvGrpSpPr>
        <p:grpSpPr bwMode="auto">
          <a:xfrm>
            <a:off x="323850" y="1628775"/>
            <a:ext cx="8842375" cy="5040313"/>
            <a:chOff x="323529" y="1628800"/>
            <a:chExt cx="8842025" cy="5040560"/>
          </a:xfrm>
        </p:grpSpPr>
        <p:sp>
          <p:nvSpPr>
            <p:cNvPr id="54" name="Rounded Rectangle 53"/>
            <p:cNvSpPr/>
            <p:nvPr/>
          </p:nvSpPr>
          <p:spPr>
            <a:xfrm>
              <a:off x="323529" y="3716465"/>
              <a:ext cx="7848289" cy="2952895"/>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52" name="Rounded Rectangle 51"/>
            <p:cNvSpPr/>
            <p:nvPr/>
          </p:nvSpPr>
          <p:spPr>
            <a:xfrm>
              <a:off x="755312" y="1628800"/>
              <a:ext cx="6959325" cy="176856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20" name="Rectangle 19"/>
            <p:cNvSpPr/>
            <p:nvPr/>
          </p:nvSpPr>
          <p:spPr>
            <a:xfrm>
              <a:off x="610856" y="3906975"/>
              <a:ext cx="2160501" cy="86364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Legal</a:t>
              </a:r>
              <a:r>
                <a:rPr lang="en-CA" sz="2000" dirty="0">
                  <a:solidFill>
                    <a:schemeClr val="tx1"/>
                  </a:solidFill>
                </a:rPr>
                <a:t> </a:t>
              </a:r>
            </a:p>
            <a:p>
              <a:pPr algn="ctr" fontAlgn="auto">
                <a:spcBef>
                  <a:spcPts val="0"/>
                </a:spcBef>
                <a:spcAft>
                  <a:spcPts val="0"/>
                </a:spcAft>
                <a:defRPr/>
              </a:pPr>
              <a:r>
                <a:rPr lang="en-CA" dirty="0">
                  <a:solidFill>
                    <a:schemeClr val="tx1"/>
                  </a:solidFill>
                </a:rPr>
                <a:t>requirements for privacy software </a:t>
              </a:r>
            </a:p>
          </p:txBody>
        </p:sp>
        <p:sp>
          <p:nvSpPr>
            <p:cNvPr id="21" name="Rectangle 20"/>
            <p:cNvSpPr/>
            <p:nvPr/>
          </p:nvSpPr>
          <p:spPr>
            <a:xfrm>
              <a:off x="5652556" y="3932376"/>
              <a:ext cx="2160501" cy="86522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prstClr val="black"/>
                  </a:solidFill>
                </a:rPr>
                <a:t>Enterprise</a:t>
              </a:r>
              <a:r>
                <a:rPr lang="en-CA" sz="2000" dirty="0">
                  <a:solidFill>
                    <a:prstClr val="black"/>
                  </a:solidFill>
                </a:rPr>
                <a:t> </a:t>
              </a:r>
            </a:p>
            <a:p>
              <a:pPr algn="ctr" fontAlgn="auto">
                <a:spcBef>
                  <a:spcPts val="0"/>
                </a:spcBef>
                <a:spcAft>
                  <a:spcPts val="0"/>
                </a:spcAft>
                <a:defRPr/>
              </a:pPr>
              <a:r>
                <a:rPr lang="en-CA" dirty="0">
                  <a:solidFill>
                    <a:prstClr val="black"/>
                  </a:solidFill>
                </a:rPr>
                <a:t>requirements for privacy software </a:t>
              </a:r>
            </a:p>
          </p:txBody>
        </p:sp>
        <p:sp>
          <p:nvSpPr>
            <p:cNvPr id="23" name="Horizontal Scroll 22"/>
            <p:cNvSpPr/>
            <p:nvPr/>
          </p:nvSpPr>
          <p:spPr>
            <a:xfrm rot="5400000">
              <a:off x="953683" y="1684426"/>
              <a:ext cx="1331977" cy="1363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18441" name="TextBox 23"/>
            <p:cNvSpPr txBox="1">
              <a:spLocks noChangeArrowheads="1"/>
            </p:cNvSpPr>
            <p:nvPr/>
          </p:nvSpPr>
          <p:spPr bwMode="auto">
            <a:xfrm>
              <a:off x="1115616" y="2060848"/>
              <a:ext cx="936104" cy="646331"/>
            </a:xfrm>
            <a:prstGeom prst="rect">
              <a:avLst/>
            </a:prstGeom>
            <a:noFill/>
            <a:ln w="9525">
              <a:noFill/>
              <a:miter lim="800000"/>
              <a:headEnd/>
              <a:tailEnd/>
            </a:ln>
          </p:spPr>
          <p:txBody>
            <a:bodyPr>
              <a:spAutoFit/>
            </a:bodyPr>
            <a:lstStyle/>
            <a:p>
              <a:pPr algn="ctr"/>
              <a:r>
                <a:rPr lang="en-CA">
                  <a:latin typeface="Tw Cen MT" pitchFamily="34" charset="0"/>
                </a:rPr>
                <a:t>Privacy Law</a:t>
              </a:r>
            </a:p>
          </p:txBody>
        </p:sp>
        <p:sp>
          <p:nvSpPr>
            <p:cNvPr id="25" name="Horizontal Scroll 24"/>
            <p:cNvSpPr/>
            <p:nvPr/>
          </p:nvSpPr>
          <p:spPr>
            <a:xfrm rot="5400000">
              <a:off x="5973161" y="1666962"/>
              <a:ext cx="1297051" cy="136360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18443" name="TextBox 25"/>
            <p:cNvSpPr txBox="1">
              <a:spLocks noChangeArrowheads="1"/>
            </p:cNvSpPr>
            <p:nvPr/>
          </p:nvSpPr>
          <p:spPr bwMode="auto">
            <a:xfrm>
              <a:off x="6077612" y="1988840"/>
              <a:ext cx="1088760" cy="923330"/>
            </a:xfrm>
            <a:prstGeom prst="rect">
              <a:avLst/>
            </a:prstGeom>
            <a:noFill/>
            <a:ln w="9525">
              <a:noFill/>
              <a:miter lim="800000"/>
              <a:headEnd/>
              <a:tailEnd/>
            </a:ln>
          </p:spPr>
          <p:txBody>
            <a:bodyPr wrap="none">
              <a:spAutoFit/>
            </a:bodyPr>
            <a:lstStyle/>
            <a:p>
              <a:pPr algn="ctr"/>
              <a:r>
                <a:rPr lang="en-CA">
                  <a:latin typeface="Tw Cen MT" pitchFamily="34" charset="0"/>
                </a:rPr>
                <a:t>Enterprise</a:t>
              </a:r>
            </a:p>
            <a:p>
              <a:pPr algn="ctr"/>
              <a:r>
                <a:rPr lang="en-CA">
                  <a:latin typeface="Tw Cen MT" pitchFamily="34" charset="0"/>
                </a:rPr>
                <a:t>Privacy</a:t>
              </a:r>
            </a:p>
            <a:p>
              <a:pPr algn="ctr"/>
              <a:r>
                <a:rPr lang="en-CA">
                  <a:latin typeface="Tw Cen MT" pitchFamily="34" charset="0"/>
                </a:rPr>
                <a:t>Policy</a:t>
              </a:r>
            </a:p>
          </p:txBody>
        </p:sp>
        <p:sp>
          <p:nvSpPr>
            <p:cNvPr id="30" name="Rectangle 29"/>
            <p:cNvSpPr/>
            <p:nvPr/>
          </p:nvSpPr>
          <p:spPr>
            <a:xfrm>
              <a:off x="5652556" y="5585044"/>
              <a:ext cx="2160501" cy="86364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prstClr val="black"/>
                  </a:solidFill>
                </a:rPr>
                <a:t>Enterprise privacy software</a:t>
              </a:r>
            </a:p>
          </p:txBody>
        </p:sp>
        <p:cxnSp>
          <p:nvCxnSpPr>
            <p:cNvPr id="34" name="Straight Arrow Connector 33"/>
            <p:cNvCxnSpPr/>
            <p:nvPr/>
          </p:nvCxnSpPr>
          <p:spPr>
            <a:xfrm>
              <a:off x="1618878" y="3141762"/>
              <a:ext cx="0" cy="574703"/>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446" name="TextBox 34"/>
            <p:cNvSpPr txBox="1">
              <a:spLocks noChangeArrowheads="1"/>
            </p:cNvSpPr>
            <p:nvPr/>
          </p:nvSpPr>
          <p:spPr bwMode="auto">
            <a:xfrm>
              <a:off x="1802633" y="3310798"/>
              <a:ext cx="823174" cy="369332"/>
            </a:xfrm>
            <a:prstGeom prst="rect">
              <a:avLst/>
            </a:prstGeom>
            <a:noFill/>
            <a:ln w="9525">
              <a:noFill/>
              <a:miter lim="800000"/>
              <a:headEnd/>
              <a:tailEnd/>
            </a:ln>
          </p:spPr>
          <p:txBody>
            <a:bodyPr wrap="none">
              <a:spAutoFit/>
            </a:bodyPr>
            <a:lstStyle/>
            <a:p>
              <a:r>
                <a:rPr lang="en-CA">
                  <a:latin typeface="Tw Cen MT" pitchFamily="34" charset="0"/>
                </a:rPr>
                <a:t>extract</a:t>
              </a:r>
            </a:p>
          </p:txBody>
        </p:sp>
        <p:cxnSp>
          <p:nvCxnSpPr>
            <p:cNvPr id="37" name="Straight Arrow Connector 36"/>
            <p:cNvCxnSpPr/>
            <p:nvPr/>
          </p:nvCxnSpPr>
          <p:spPr>
            <a:xfrm>
              <a:off x="6676453" y="3141762"/>
              <a:ext cx="0" cy="574703"/>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448" name="TextBox 37"/>
            <p:cNvSpPr txBox="1">
              <a:spLocks noChangeArrowheads="1"/>
            </p:cNvSpPr>
            <p:nvPr/>
          </p:nvSpPr>
          <p:spPr bwMode="auto">
            <a:xfrm>
              <a:off x="6892245" y="3347700"/>
              <a:ext cx="823174" cy="369332"/>
            </a:xfrm>
            <a:prstGeom prst="rect">
              <a:avLst/>
            </a:prstGeom>
            <a:noFill/>
            <a:ln w="9525">
              <a:noFill/>
              <a:miter lim="800000"/>
              <a:headEnd/>
              <a:tailEnd/>
            </a:ln>
          </p:spPr>
          <p:txBody>
            <a:bodyPr wrap="none">
              <a:spAutoFit/>
            </a:bodyPr>
            <a:lstStyle/>
            <a:p>
              <a:r>
                <a:rPr lang="en-CA">
                  <a:latin typeface="Tw Cen MT" pitchFamily="34" charset="0"/>
                </a:rPr>
                <a:t>extract</a:t>
              </a:r>
            </a:p>
          </p:txBody>
        </p:sp>
        <p:cxnSp>
          <p:nvCxnSpPr>
            <p:cNvPr id="39" name="Straight Arrow Connector 38"/>
            <p:cNvCxnSpPr/>
            <p:nvPr/>
          </p:nvCxnSpPr>
          <p:spPr>
            <a:xfrm flipH="1">
              <a:off x="2484031" y="2421002"/>
              <a:ext cx="3168525" cy="3175"/>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450" name="TextBox 42"/>
            <p:cNvSpPr txBox="1">
              <a:spLocks noChangeArrowheads="1"/>
            </p:cNvSpPr>
            <p:nvPr/>
          </p:nvSpPr>
          <p:spPr bwMode="auto">
            <a:xfrm>
              <a:off x="3275856" y="1916832"/>
              <a:ext cx="1733360" cy="369332"/>
            </a:xfrm>
            <a:prstGeom prst="rect">
              <a:avLst/>
            </a:prstGeom>
            <a:noFill/>
            <a:ln w="9525">
              <a:noFill/>
              <a:miter lim="800000"/>
              <a:headEnd/>
              <a:tailEnd/>
            </a:ln>
          </p:spPr>
          <p:txBody>
            <a:bodyPr wrap="none">
              <a:spAutoFit/>
            </a:bodyPr>
            <a:lstStyle/>
            <a:p>
              <a:r>
                <a:rPr lang="en-CA">
                  <a:latin typeface="Tw Cen MT" pitchFamily="34" charset="0"/>
                </a:rPr>
                <a:t>legal compliance</a:t>
              </a:r>
            </a:p>
          </p:txBody>
        </p:sp>
        <p:cxnSp>
          <p:nvCxnSpPr>
            <p:cNvPr id="44" name="Straight Arrow Connector 43"/>
            <p:cNvCxnSpPr/>
            <p:nvPr/>
          </p:nvCxnSpPr>
          <p:spPr>
            <a:xfrm flipH="1">
              <a:off x="3139643" y="4454688"/>
              <a:ext cx="2212887" cy="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452" name="TextBox 44"/>
            <p:cNvSpPr txBox="1">
              <a:spLocks noChangeArrowheads="1"/>
            </p:cNvSpPr>
            <p:nvPr/>
          </p:nvSpPr>
          <p:spPr bwMode="auto">
            <a:xfrm>
              <a:off x="3419872" y="3933056"/>
              <a:ext cx="1877437" cy="369332"/>
            </a:xfrm>
            <a:prstGeom prst="rect">
              <a:avLst/>
            </a:prstGeom>
            <a:noFill/>
            <a:ln w="9525">
              <a:noFill/>
              <a:miter lim="800000"/>
              <a:headEnd/>
              <a:tailEnd/>
            </a:ln>
          </p:spPr>
          <p:txBody>
            <a:bodyPr wrap="none">
              <a:spAutoFit/>
            </a:bodyPr>
            <a:lstStyle/>
            <a:p>
              <a:r>
                <a:rPr lang="en-CA">
                  <a:latin typeface="Tw Cen MT" pitchFamily="34" charset="0"/>
                </a:rPr>
                <a:t>logical compliance</a:t>
              </a:r>
            </a:p>
          </p:txBody>
        </p:sp>
        <p:cxnSp>
          <p:nvCxnSpPr>
            <p:cNvPr id="47" name="Straight Arrow Connector 46"/>
            <p:cNvCxnSpPr/>
            <p:nvPr/>
          </p:nvCxnSpPr>
          <p:spPr>
            <a:xfrm>
              <a:off x="6732013" y="4940487"/>
              <a:ext cx="0" cy="576291"/>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454" name="TextBox 47"/>
            <p:cNvSpPr txBox="1">
              <a:spLocks noChangeArrowheads="1"/>
            </p:cNvSpPr>
            <p:nvPr/>
          </p:nvSpPr>
          <p:spPr bwMode="auto">
            <a:xfrm>
              <a:off x="4718916" y="5013176"/>
              <a:ext cx="1930528" cy="369332"/>
            </a:xfrm>
            <a:prstGeom prst="rect">
              <a:avLst/>
            </a:prstGeom>
            <a:noFill/>
            <a:ln w="9525">
              <a:noFill/>
              <a:miter lim="800000"/>
              <a:headEnd/>
              <a:tailEnd/>
            </a:ln>
          </p:spPr>
          <p:txBody>
            <a:bodyPr wrap="none">
              <a:spAutoFit/>
            </a:bodyPr>
            <a:lstStyle/>
            <a:p>
              <a:r>
                <a:rPr lang="en-CA">
                  <a:latin typeface="Tw Cen MT" pitchFamily="34" charset="0"/>
                </a:rPr>
                <a:t>implement &amp; verify</a:t>
              </a:r>
            </a:p>
          </p:txBody>
        </p:sp>
        <p:cxnSp>
          <p:nvCxnSpPr>
            <p:cNvPr id="49" name="Straight Arrow Connector 48"/>
            <p:cNvCxnSpPr/>
            <p:nvPr/>
          </p:nvCxnSpPr>
          <p:spPr>
            <a:xfrm flipH="1" flipV="1">
              <a:off x="1691900" y="5013516"/>
              <a:ext cx="3660630" cy="1003349"/>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456" name="TextBox 50"/>
            <p:cNvSpPr txBox="1">
              <a:spLocks noChangeArrowheads="1"/>
            </p:cNvSpPr>
            <p:nvPr/>
          </p:nvSpPr>
          <p:spPr bwMode="auto">
            <a:xfrm>
              <a:off x="2843808" y="5661248"/>
              <a:ext cx="1872208" cy="369332"/>
            </a:xfrm>
            <a:prstGeom prst="rect">
              <a:avLst/>
            </a:prstGeom>
            <a:noFill/>
            <a:ln w="9525">
              <a:noFill/>
              <a:miter lim="800000"/>
              <a:headEnd/>
              <a:tailEnd/>
            </a:ln>
          </p:spPr>
          <p:txBody>
            <a:bodyPr>
              <a:spAutoFit/>
            </a:bodyPr>
            <a:lstStyle/>
            <a:p>
              <a:r>
                <a:rPr lang="en-CA">
                  <a:latin typeface="Tw Cen MT" pitchFamily="34" charset="0"/>
                </a:rPr>
                <a:t>validate</a:t>
              </a:r>
            </a:p>
          </p:txBody>
        </p:sp>
        <p:sp>
          <p:nvSpPr>
            <p:cNvPr id="18457" name="TextBox 52"/>
            <p:cNvSpPr txBox="1">
              <a:spLocks noChangeArrowheads="1"/>
            </p:cNvSpPr>
            <p:nvPr/>
          </p:nvSpPr>
          <p:spPr bwMode="auto">
            <a:xfrm>
              <a:off x="7812360" y="2101498"/>
              <a:ext cx="1307409" cy="400110"/>
            </a:xfrm>
            <a:prstGeom prst="rect">
              <a:avLst/>
            </a:prstGeom>
            <a:noFill/>
            <a:ln w="9525">
              <a:noFill/>
              <a:miter lim="800000"/>
              <a:headEnd/>
              <a:tailEnd/>
            </a:ln>
          </p:spPr>
          <p:txBody>
            <a:bodyPr wrap="none">
              <a:spAutoFit/>
            </a:bodyPr>
            <a:lstStyle/>
            <a:p>
              <a:r>
                <a:rPr lang="en-CA" sz="2000" b="1">
                  <a:latin typeface="Tw Cen MT" pitchFamily="34" charset="0"/>
                </a:rPr>
                <a:t>Legal area</a:t>
              </a:r>
            </a:p>
          </p:txBody>
        </p:sp>
        <p:sp>
          <p:nvSpPr>
            <p:cNvPr id="18458" name="TextBox 54"/>
            <p:cNvSpPr txBox="1">
              <a:spLocks noChangeArrowheads="1"/>
            </p:cNvSpPr>
            <p:nvPr/>
          </p:nvSpPr>
          <p:spPr bwMode="auto">
            <a:xfrm>
              <a:off x="8028384" y="4269716"/>
              <a:ext cx="1137170" cy="707886"/>
            </a:xfrm>
            <a:prstGeom prst="rect">
              <a:avLst/>
            </a:prstGeom>
            <a:noFill/>
            <a:ln w="9525">
              <a:noFill/>
              <a:miter lim="800000"/>
              <a:headEnd/>
              <a:tailEnd/>
            </a:ln>
          </p:spPr>
          <p:txBody>
            <a:bodyPr wrap="none">
              <a:spAutoFit/>
            </a:bodyPr>
            <a:lstStyle/>
            <a:p>
              <a:pPr algn="ctr"/>
              <a:r>
                <a:rPr lang="en-CA" sz="2000" b="1">
                  <a:latin typeface="Tw Cen MT" pitchFamily="34" charset="0"/>
                </a:rPr>
                <a:t>Software</a:t>
              </a:r>
            </a:p>
            <a:p>
              <a:pPr algn="ctr"/>
              <a:r>
                <a:rPr lang="en-CA" sz="2000" b="1">
                  <a:latin typeface="Tw Cen MT" pitchFamily="34" charset="0"/>
                </a:rPr>
                <a:t>area</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12775" y="228600"/>
            <a:ext cx="8153400" cy="990600"/>
          </a:xfrm>
        </p:spPr>
        <p:txBody>
          <a:bodyPr/>
          <a:lstStyle/>
          <a:p>
            <a:pPr eaLnBrk="1" hangingPunct="1"/>
            <a:r>
              <a:rPr lang="en-CA" smtClean="0"/>
              <a:t>Legal processes</a:t>
            </a:r>
          </a:p>
        </p:txBody>
      </p:sp>
      <p:sp>
        <p:nvSpPr>
          <p:cNvPr id="3" name="Slide Number Placeholder 2"/>
          <p:cNvSpPr>
            <a:spLocks noGrp="1"/>
          </p:cNvSpPr>
          <p:nvPr>
            <p:ph type="sldNum" sz="quarter" idx="12"/>
          </p:nvPr>
        </p:nvSpPr>
        <p:spPr/>
        <p:txBody>
          <a:bodyPr>
            <a:normAutofit fontScale="85000" lnSpcReduction="20000"/>
          </a:bodyPr>
          <a:lstStyle/>
          <a:p>
            <a:pPr>
              <a:defRPr/>
            </a:pPr>
            <a:fld id="{8291C423-D315-4154-B5AA-165E2A28E0F6}" type="slidenum">
              <a:rPr lang="en-CA"/>
              <a:pPr>
                <a:defRPr/>
              </a:pPr>
              <a:t>6</a:t>
            </a:fld>
            <a:endParaRPr lang="en-CA"/>
          </a:p>
        </p:txBody>
      </p:sp>
      <p:sp>
        <p:nvSpPr>
          <p:cNvPr id="19459" name="Content Placeholder 3"/>
          <p:cNvSpPr>
            <a:spLocks noGrp="1"/>
          </p:cNvSpPr>
          <p:nvPr>
            <p:ph sz="quarter" idx="1"/>
          </p:nvPr>
        </p:nvSpPr>
        <p:spPr>
          <a:xfrm>
            <a:off x="612775" y="1600200"/>
            <a:ext cx="8153400" cy="4495800"/>
          </a:xfrm>
        </p:spPr>
        <p:txBody>
          <a:bodyPr/>
          <a:lstStyle/>
          <a:p>
            <a:pPr eaLnBrk="1" hangingPunct="1"/>
            <a:r>
              <a:rPr lang="en-CA" sz="2400" smtClean="0"/>
              <a:t>Formulating laws and policies</a:t>
            </a:r>
          </a:p>
          <a:p>
            <a:pPr lvl="1" eaLnBrk="1" hangingPunct="1"/>
            <a:r>
              <a:rPr lang="en-CA" sz="2400" smtClean="0"/>
              <a:t>Normative text</a:t>
            </a:r>
          </a:p>
          <a:p>
            <a:pPr eaLnBrk="1" hangingPunct="1"/>
            <a:r>
              <a:rPr lang="en-CA" sz="2400" smtClean="0"/>
              <a:t>Establishing legal compliance of enterprise privacy policy to the law: </a:t>
            </a:r>
          </a:p>
          <a:p>
            <a:pPr lvl="1" eaLnBrk="1" hangingPunct="1"/>
            <a:r>
              <a:rPr lang="en-CA" sz="2000" smtClean="0"/>
              <a:t>These processes are entirely in the legal domain, for lawyers</a:t>
            </a:r>
          </a:p>
          <a:p>
            <a:pPr lvl="1" eaLnBrk="1" hangingPunct="1"/>
            <a:endParaRPr lang="en-CA" smtClean="0"/>
          </a:p>
        </p:txBody>
      </p:sp>
      <p:pic>
        <p:nvPicPr>
          <p:cNvPr id="19460" name="Picture 2"/>
          <p:cNvPicPr>
            <a:picLocks noChangeAspect="1" noChangeArrowheads="1"/>
          </p:cNvPicPr>
          <p:nvPr/>
        </p:nvPicPr>
        <p:blipFill>
          <a:blip r:embed="rId2"/>
          <a:srcRect/>
          <a:stretch>
            <a:fillRect/>
          </a:stretch>
        </p:blipFill>
        <p:spPr bwMode="auto">
          <a:xfrm>
            <a:off x="4067175" y="3792538"/>
            <a:ext cx="4951413" cy="2805112"/>
          </a:xfrm>
          <a:prstGeom prst="rect">
            <a:avLst/>
          </a:prstGeom>
          <a:noFill/>
          <a:ln w="9525">
            <a:noFill/>
            <a:miter lim="800000"/>
            <a:headEnd/>
            <a:tailEnd/>
          </a:ln>
        </p:spPr>
      </p:pic>
      <p:sp>
        <p:nvSpPr>
          <p:cNvPr id="5" name="Right Arrow 4"/>
          <p:cNvSpPr/>
          <p:nvPr/>
        </p:nvSpPr>
        <p:spPr>
          <a:xfrm>
            <a:off x="2987675" y="4149725"/>
            <a:ext cx="863600" cy="287338"/>
          </a:xfrm>
          <a:prstGeom prst="rightArrow">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12775" y="228600"/>
            <a:ext cx="8153400" cy="990600"/>
          </a:xfrm>
        </p:spPr>
        <p:txBody>
          <a:bodyPr/>
          <a:lstStyle/>
          <a:p>
            <a:pPr eaLnBrk="1" hangingPunct="1"/>
            <a:r>
              <a:rPr lang="en-CA" sz="3600" smtClean="0"/>
              <a:t>How many research areas remain for us?</a:t>
            </a:r>
          </a:p>
        </p:txBody>
      </p:sp>
      <p:sp>
        <p:nvSpPr>
          <p:cNvPr id="3" name="Slide Number Placeholder 2"/>
          <p:cNvSpPr>
            <a:spLocks noGrp="1"/>
          </p:cNvSpPr>
          <p:nvPr>
            <p:ph type="sldNum" sz="quarter" idx="12"/>
          </p:nvPr>
        </p:nvSpPr>
        <p:spPr/>
        <p:txBody>
          <a:bodyPr>
            <a:normAutofit fontScale="85000" lnSpcReduction="20000"/>
          </a:bodyPr>
          <a:lstStyle/>
          <a:p>
            <a:pPr>
              <a:defRPr/>
            </a:pPr>
            <a:fld id="{C8ADF122-79CA-4918-B2FA-A8B29FCE4A33}" type="slidenum">
              <a:rPr lang="en-CA"/>
              <a:pPr>
                <a:defRPr/>
              </a:pPr>
              <a:t>7</a:t>
            </a:fld>
            <a:endParaRPr lang="en-CA"/>
          </a:p>
        </p:txBody>
      </p:sp>
      <p:sp>
        <p:nvSpPr>
          <p:cNvPr id="20483" name="Content Placeholder 3"/>
          <p:cNvSpPr>
            <a:spLocks noGrp="1"/>
          </p:cNvSpPr>
          <p:nvPr>
            <p:ph sz="quarter" idx="1"/>
          </p:nvPr>
        </p:nvSpPr>
        <p:spPr>
          <a:xfrm>
            <a:off x="612775" y="1600200"/>
            <a:ext cx="8153400" cy="4495800"/>
          </a:xfrm>
        </p:spPr>
        <p:txBody>
          <a:bodyPr/>
          <a:lstStyle/>
          <a:p>
            <a:pPr eaLnBrk="1" hangingPunct="1"/>
            <a:r>
              <a:rPr lang="en-CA" smtClean="0"/>
              <a:t>At least five, let’s see</a:t>
            </a:r>
          </a:p>
        </p:txBody>
      </p:sp>
      <p:sp>
        <p:nvSpPr>
          <p:cNvPr id="20" name="Left Bracket 19"/>
          <p:cNvSpPr/>
          <p:nvPr/>
        </p:nvSpPr>
        <p:spPr>
          <a:xfrm>
            <a:off x="2268538" y="3422650"/>
            <a:ext cx="287337" cy="2376488"/>
          </a:xfrm>
          <a:prstGeom prst="leftBracket">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CA"/>
          </a:p>
        </p:txBody>
      </p:sp>
      <p:pic>
        <p:nvPicPr>
          <p:cNvPr id="20485" name="Picture 2"/>
          <p:cNvPicPr>
            <a:picLocks noChangeAspect="1" noChangeArrowheads="1"/>
          </p:cNvPicPr>
          <p:nvPr/>
        </p:nvPicPr>
        <p:blipFill>
          <a:blip r:embed="rId2"/>
          <a:srcRect/>
          <a:stretch>
            <a:fillRect/>
          </a:stretch>
        </p:blipFill>
        <p:spPr bwMode="auto">
          <a:xfrm>
            <a:off x="2843213" y="2341563"/>
            <a:ext cx="6103937" cy="3457575"/>
          </a:xfrm>
          <a:prstGeom prst="rect">
            <a:avLst/>
          </a:prstGeom>
          <a:noFill/>
          <a:ln w="9525">
            <a:noFill/>
            <a:miter lim="800000"/>
            <a:headEnd/>
            <a:tailEnd/>
          </a:ln>
        </p:spPr>
      </p:pic>
      <p:sp>
        <p:nvSpPr>
          <p:cNvPr id="20486" name="TextBox 5"/>
          <p:cNvSpPr txBox="1">
            <a:spLocks noChangeArrowheads="1"/>
          </p:cNvSpPr>
          <p:nvPr/>
        </p:nvSpPr>
        <p:spPr bwMode="auto">
          <a:xfrm>
            <a:off x="3317875" y="3429000"/>
            <a:ext cx="390525" cy="369888"/>
          </a:xfrm>
          <a:prstGeom prst="rect">
            <a:avLst/>
          </a:prstGeom>
          <a:noFill/>
          <a:ln w="9525">
            <a:noFill/>
            <a:miter lim="800000"/>
            <a:headEnd/>
            <a:tailEnd/>
          </a:ln>
        </p:spPr>
        <p:txBody>
          <a:bodyPr wrap="none">
            <a:spAutoFit/>
          </a:bodyPr>
          <a:lstStyle/>
          <a:p>
            <a:r>
              <a:rPr lang="en-CA">
                <a:latin typeface="Tw Cen MT" pitchFamily="34" charset="0"/>
                <a:sym typeface="Wingdings" pitchFamily="2" charset="2"/>
              </a:rPr>
              <a:t></a:t>
            </a:r>
            <a:endParaRPr lang="en-CA">
              <a:latin typeface="Tw Cen MT" pitchFamily="34" charset="0"/>
            </a:endParaRPr>
          </a:p>
        </p:txBody>
      </p:sp>
      <p:sp>
        <p:nvSpPr>
          <p:cNvPr id="20487" name="TextBox 6"/>
          <p:cNvSpPr txBox="1">
            <a:spLocks noChangeArrowheads="1"/>
          </p:cNvSpPr>
          <p:nvPr/>
        </p:nvSpPr>
        <p:spPr bwMode="auto">
          <a:xfrm>
            <a:off x="6732588" y="3429000"/>
            <a:ext cx="287337" cy="369888"/>
          </a:xfrm>
          <a:prstGeom prst="rect">
            <a:avLst/>
          </a:prstGeom>
          <a:noFill/>
          <a:ln w="9525">
            <a:noFill/>
            <a:miter lim="800000"/>
            <a:headEnd/>
            <a:tailEnd/>
          </a:ln>
        </p:spPr>
        <p:txBody>
          <a:bodyPr>
            <a:spAutoFit/>
          </a:bodyPr>
          <a:lstStyle/>
          <a:p>
            <a:r>
              <a:rPr lang="en-CA">
                <a:latin typeface="Tw Cen MT" pitchFamily="34" charset="0"/>
                <a:sym typeface="Wingdings" pitchFamily="2" charset="2"/>
              </a:rPr>
              <a:t></a:t>
            </a:r>
            <a:endParaRPr lang="en-CA">
              <a:latin typeface="Tw Cen MT" pitchFamily="34" charset="0"/>
            </a:endParaRPr>
          </a:p>
        </p:txBody>
      </p:sp>
      <p:sp>
        <p:nvSpPr>
          <p:cNvPr id="20488" name="TextBox 7"/>
          <p:cNvSpPr txBox="1">
            <a:spLocks noChangeArrowheads="1"/>
          </p:cNvSpPr>
          <p:nvPr/>
        </p:nvSpPr>
        <p:spPr bwMode="auto">
          <a:xfrm>
            <a:off x="5508625" y="4221163"/>
            <a:ext cx="388938" cy="369887"/>
          </a:xfrm>
          <a:prstGeom prst="rect">
            <a:avLst/>
          </a:prstGeom>
          <a:noFill/>
          <a:ln w="9525">
            <a:noFill/>
            <a:miter lim="800000"/>
            <a:headEnd/>
            <a:tailEnd/>
          </a:ln>
        </p:spPr>
        <p:txBody>
          <a:bodyPr wrap="none">
            <a:spAutoFit/>
          </a:bodyPr>
          <a:lstStyle/>
          <a:p>
            <a:r>
              <a:rPr lang="en-CA">
                <a:latin typeface="Tw Cen MT" pitchFamily="34" charset="0"/>
                <a:sym typeface="Wingdings" pitchFamily="2" charset="2"/>
              </a:rPr>
              <a:t></a:t>
            </a:r>
            <a:endParaRPr lang="en-CA">
              <a:latin typeface="Tw Cen MT" pitchFamily="34" charset="0"/>
            </a:endParaRPr>
          </a:p>
        </p:txBody>
      </p:sp>
      <p:sp>
        <p:nvSpPr>
          <p:cNvPr id="20489" name="TextBox 8"/>
          <p:cNvSpPr txBox="1">
            <a:spLocks noChangeArrowheads="1"/>
          </p:cNvSpPr>
          <p:nvPr/>
        </p:nvSpPr>
        <p:spPr bwMode="auto">
          <a:xfrm>
            <a:off x="7235825" y="4652963"/>
            <a:ext cx="390525" cy="369887"/>
          </a:xfrm>
          <a:prstGeom prst="rect">
            <a:avLst/>
          </a:prstGeom>
          <a:noFill/>
          <a:ln w="9525">
            <a:noFill/>
            <a:miter lim="800000"/>
            <a:headEnd/>
            <a:tailEnd/>
          </a:ln>
        </p:spPr>
        <p:txBody>
          <a:bodyPr wrap="none">
            <a:spAutoFit/>
          </a:bodyPr>
          <a:lstStyle/>
          <a:p>
            <a:r>
              <a:rPr lang="en-CA">
                <a:latin typeface="Tw Cen MT" pitchFamily="34" charset="0"/>
                <a:sym typeface="Wingdings" pitchFamily="2" charset="2"/>
              </a:rPr>
              <a:t></a:t>
            </a:r>
            <a:endParaRPr lang="en-CA">
              <a:latin typeface="Tw Cen MT" pitchFamily="34" charset="0"/>
            </a:endParaRPr>
          </a:p>
        </p:txBody>
      </p:sp>
      <p:sp>
        <p:nvSpPr>
          <p:cNvPr id="20490" name="TextBox 9"/>
          <p:cNvSpPr txBox="1">
            <a:spLocks noChangeArrowheads="1"/>
          </p:cNvSpPr>
          <p:nvPr/>
        </p:nvSpPr>
        <p:spPr bwMode="auto">
          <a:xfrm>
            <a:off x="5003800" y="4652963"/>
            <a:ext cx="390525" cy="369887"/>
          </a:xfrm>
          <a:prstGeom prst="rect">
            <a:avLst/>
          </a:prstGeom>
          <a:noFill/>
          <a:ln w="9525">
            <a:noFill/>
            <a:miter lim="800000"/>
            <a:headEnd/>
            <a:tailEnd/>
          </a:ln>
        </p:spPr>
        <p:txBody>
          <a:bodyPr wrap="none">
            <a:spAutoFit/>
          </a:bodyPr>
          <a:lstStyle/>
          <a:p>
            <a:r>
              <a:rPr lang="en-CA">
                <a:latin typeface="Tw Cen MT" pitchFamily="34" charset="0"/>
                <a:sym typeface="Wingdings" pitchFamily="2" charset="2"/>
              </a:rPr>
              <a:t></a:t>
            </a:r>
            <a:endParaRPr lang="en-CA">
              <a:latin typeface="Tw Cen MT"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12775" y="228600"/>
            <a:ext cx="8153400" cy="990600"/>
          </a:xfrm>
        </p:spPr>
        <p:txBody>
          <a:bodyPr/>
          <a:lstStyle/>
          <a:p>
            <a:pPr eaLnBrk="1" hangingPunct="1"/>
            <a:r>
              <a:rPr lang="en-CA" smtClean="0"/>
              <a:t>Manual activities</a:t>
            </a:r>
          </a:p>
        </p:txBody>
      </p:sp>
      <p:sp>
        <p:nvSpPr>
          <p:cNvPr id="3" name="Content Placeholder 2"/>
          <p:cNvSpPr>
            <a:spLocks noGrp="1"/>
          </p:cNvSpPr>
          <p:nvPr>
            <p:ph sz="quarter" idx="1"/>
          </p:nvPr>
        </p:nvSpPr>
        <p:spPr>
          <a:xfrm>
            <a:off x="612775" y="1600200"/>
            <a:ext cx="8153400" cy="4495800"/>
          </a:xfrm>
        </p:spPr>
        <p:txBody>
          <a:bodyPr>
            <a:normAutofit fontScale="92500" lnSpcReduction="20000"/>
          </a:bodyPr>
          <a:lstStyle/>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r>
              <a:rPr lang="en-CA" dirty="0" smtClean="0"/>
              <a:t>At the interface of the legal world and the IT world </a:t>
            </a:r>
          </a:p>
          <a:p>
            <a:pPr marL="320040" indent="-320040" eaLnBrk="1" fontAlgn="auto" hangingPunct="1">
              <a:spcAft>
                <a:spcPts val="0"/>
              </a:spcAft>
              <a:buFont typeface="Wingdings"/>
              <a:buChar char=""/>
              <a:defRPr/>
            </a:pPr>
            <a:r>
              <a:rPr lang="en-CA" dirty="0" smtClean="0"/>
              <a:t>Extract from law</a:t>
            </a:r>
            <a:r>
              <a:rPr lang="en-CA" dirty="0" smtClean="0">
                <a:sym typeface="Wingdings"/>
              </a:rPr>
              <a:t></a:t>
            </a:r>
            <a:endParaRPr lang="en-CA" dirty="0" smtClean="0"/>
          </a:p>
          <a:p>
            <a:pPr marL="640080" lvl="1" indent="-274320" eaLnBrk="1" fontAlgn="auto" hangingPunct="1">
              <a:spcAft>
                <a:spcPts val="0"/>
              </a:spcAft>
              <a:buFont typeface="Wingdings 2"/>
              <a:buChar char=""/>
              <a:defRPr/>
            </a:pPr>
            <a:r>
              <a:rPr lang="en-CA" dirty="0" smtClean="0"/>
              <a:t>Determine what part of the law is relevant for IT implementation</a:t>
            </a:r>
          </a:p>
          <a:p>
            <a:pPr marL="640080" lvl="1" indent="-274320" eaLnBrk="1" fontAlgn="auto" hangingPunct="1">
              <a:spcAft>
                <a:spcPts val="0"/>
              </a:spcAft>
              <a:buFont typeface="Wingdings 2"/>
              <a:buChar char=""/>
              <a:defRPr/>
            </a:pPr>
            <a:r>
              <a:rPr lang="en-CA" dirty="0" smtClean="0"/>
              <a:t>Express that part of the law in IT terminology</a:t>
            </a:r>
          </a:p>
          <a:p>
            <a:pPr marL="320040" indent="-320040" eaLnBrk="1" fontAlgn="auto" hangingPunct="1">
              <a:spcAft>
                <a:spcPts val="0"/>
              </a:spcAft>
              <a:buFont typeface="Wingdings"/>
              <a:buChar char=""/>
              <a:defRPr/>
            </a:pPr>
            <a:r>
              <a:rPr lang="en-CA" dirty="0" smtClean="0"/>
              <a:t>Extract from enterprise policy</a:t>
            </a:r>
            <a:r>
              <a:rPr lang="en-CA" dirty="0" smtClean="0">
                <a:sym typeface="Wingdings"/>
              </a:rPr>
              <a:t></a:t>
            </a:r>
            <a:endParaRPr lang="en-CA" dirty="0" smtClean="0"/>
          </a:p>
          <a:p>
            <a:pPr marL="640080" lvl="1" indent="-274320" eaLnBrk="1" fontAlgn="auto" hangingPunct="1">
              <a:spcAft>
                <a:spcPts val="0"/>
              </a:spcAft>
              <a:buFont typeface="Wingdings 2"/>
              <a:buChar char=""/>
              <a:defRPr/>
            </a:pPr>
            <a:r>
              <a:rPr lang="en-CA" dirty="0" smtClean="0"/>
              <a:t>Determine what part of the enterprise privacy policy is relevant for IT implementation</a:t>
            </a:r>
          </a:p>
          <a:p>
            <a:pPr marL="640080" lvl="1" indent="-274320" eaLnBrk="1" fontAlgn="auto" hangingPunct="1">
              <a:spcAft>
                <a:spcPts val="0"/>
              </a:spcAft>
              <a:buFont typeface="Wingdings 2"/>
              <a:buChar char=""/>
              <a:defRPr/>
            </a:pPr>
            <a:r>
              <a:rPr lang="en-CA" dirty="0" smtClean="0"/>
              <a:t>Express that part of the policy in IT terminology </a:t>
            </a:r>
          </a:p>
          <a:p>
            <a:pPr marL="320040" indent="-320040" eaLnBrk="1" fontAlgn="auto" hangingPunct="1">
              <a:spcAft>
                <a:spcPts val="0"/>
              </a:spcAft>
              <a:buFont typeface="Wingdings"/>
              <a:buChar char=""/>
              <a:defRPr/>
            </a:pPr>
            <a:r>
              <a:rPr lang="en-CA" dirty="0" smtClean="0"/>
              <a:t>Determine compliance of </a:t>
            </a:r>
            <a:r>
              <a:rPr lang="en-CA" dirty="0" smtClean="0">
                <a:sym typeface="Wingdings"/>
              </a:rPr>
              <a:t> </a:t>
            </a:r>
            <a:r>
              <a:rPr lang="en-CA" dirty="0">
                <a:sym typeface="Wingdings"/>
              </a:rPr>
              <a:t>to </a:t>
            </a:r>
            <a:endParaRPr lang="en-CA" dirty="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dirty="0" smtClean="0"/>
          </a:p>
          <a:p>
            <a:pPr marL="320040" indent="-320040" eaLnBrk="1" fontAlgn="auto" hangingPunct="1">
              <a:spcAft>
                <a:spcPts val="0"/>
              </a:spcAft>
              <a:buFont typeface="Wingdings"/>
              <a:buChar char=""/>
              <a:defRPr/>
            </a:pPr>
            <a:endParaRPr lang="en-CA" dirty="0"/>
          </a:p>
        </p:txBody>
      </p:sp>
      <p:sp>
        <p:nvSpPr>
          <p:cNvPr id="4" name="Slide Number Placeholder 3"/>
          <p:cNvSpPr>
            <a:spLocks noGrp="1"/>
          </p:cNvSpPr>
          <p:nvPr>
            <p:ph type="sldNum" sz="quarter" idx="12"/>
          </p:nvPr>
        </p:nvSpPr>
        <p:spPr/>
        <p:txBody>
          <a:bodyPr>
            <a:normAutofit fontScale="85000" lnSpcReduction="20000"/>
          </a:bodyPr>
          <a:lstStyle/>
          <a:p>
            <a:pPr>
              <a:defRPr/>
            </a:pPr>
            <a:fld id="{3A697132-BCD1-4F46-8B3A-FE837AED3B12}" type="slidenum">
              <a:rPr lang="en-CA"/>
              <a:pPr>
                <a:defRPr/>
              </a:pPr>
              <a:t>8</a:t>
            </a:fld>
            <a:endParaRPr lang="en-CA"/>
          </a:p>
        </p:txBody>
      </p:sp>
      <p:pic>
        <p:nvPicPr>
          <p:cNvPr id="21508" name="Picture 2"/>
          <p:cNvPicPr>
            <a:picLocks noChangeAspect="1" noChangeArrowheads="1"/>
          </p:cNvPicPr>
          <p:nvPr/>
        </p:nvPicPr>
        <p:blipFill>
          <a:blip r:embed="rId2"/>
          <a:srcRect/>
          <a:stretch>
            <a:fillRect/>
          </a:stretch>
        </p:blipFill>
        <p:spPr bwMode="auto">
          <a:xfrm>
            <a:off x="5529263" y="-23813"/>
            <a:ext cx="3363912" cy="1905001"/>
          </a:xfrm>
          <a:prstGeom prst="rect">
            <a:avLst/>
          </a:prstGeom>
          <a:noFill/>
          <a:ln w="9525">
            <a:noFill/>
            <a:miter lim="800000"/>
            <a:headEnd/>
            <a:tailEnd/>
          </a:ln>
        </p:spPr>
      </p:pic>
      <p:sp>
        <p:nvSpPr>
          <p:cNvPr id="21509" name="TextBox 5"/>
          <p:cNvSpPr txBox="1">
            <a:spLocks noChangeArrowheads="1"/>
          </p:cNvSpPr>
          <p:nvPr/>
        </p:nvSpPr>
        <p:spPr bwMode="auto">
          <a:xfrm>
            <a:off x="5651500" y="476250"/>
            <a:ext cx="360363" cy="339725"/>
          </a:xfrm>
          <a:prstGeom prst="rect">
            <a:avLst/>
          </a:prstGeom>
          <a:noFill/>
          <a:ln w="9525">
            <a:noFill/>
            <a:miter lim="800000"/>
            <a:headEnd/>
            <a:tailEnd/>
          </a:ln>
        </p:spPr>
        <p:txBody>
          <a:bodyPr>
            <a:spAutoFit/>
          </a:bodyPr>
          <a:lstStyle/>
          <a:p>
            <a:r>
              <a:rPr lang="en-CA" sz="1600">
                <a:latin typeface="Tw Cen MT" pitchFamily="34" charset="0"/>
                <a:sym typeface="Wingdings" pitchFamily="2" charset="2"/>
              </a:rPr>
              <a:t></a:t>
            </a:r>
            <a:endParaRPr lang="en-CA" sz="1600">
              <a:latin typeface="Tw Cen MT" pitchFamily="34" charset="0"/>
            </a:endParaRPr>
          </a:p>
        </p:txBody>
      </p:sp>
      <p:sp>
        <p:nvSpPr>
          <p:cNvPr id="21510" name="TextBox 7"/>
          <p:cNvSpPr txBox="1">
            <a:spLocks noChangeArrowheads="1"/>
          </p:cNvSpPr>
          <p:nvPr/>
        </p:nvSpPr>
        <p:spPr bwMode="auto">
          <a:xfrm>
            <a:off x="7524750" y="476250"/>
            <a:ext cx="287338" cy="339725"/>
          </a:xfrm>
          <a:prstGeom prst="rect">
            <a:avLst/>
          </a:prstGeom>
          <a:noFill/>
          <a:ln w="9525">
            <a:noFill/>
            <a:miter lim="800000"/>
            <a:headEnd/>
            <a:tailEnd/>
          </a:ln>
        </p:spPr>
        <p:txBody>
          <a:bodyPr>
            <a:spAutoFit/>
          </a:bodyPr>
          <a:lstStyle/>
          <a:p>
            <a:r>
              <a:rPr lang="en-CA" sz="1600">
                <a:latin typeface="Tw Cen MT" pitchFamily="34" charset="0"/>
                <a:sym typeface="Wingdings" pitchFamily="2" charset="2"/>
              </a:rPr>
              <a:t></a:t>
            </a:r>
            <a:endParaRPr lang="en-CA" sz="1600">
              <a:latin typeface="Tw Cen M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CA" dirty="0" smtClean="0"/>
              <a:t>How are the manual activities done?</a:t>
            </a:r>
            <a:endParaRPr lang="en-CA" dirty="0"/>
          </a:p>
        </p:txBody>
      </p:sp>
      <p:sp>
        <p:nvSpPr>
          <p:cNvPr id="3" name="Slide Number Placeholder 2"/>
          <p:cNvSpPr>
            <a:spLocks noGrp="1"/>
          </p:cNvSpPr>
          <p:nvPr>
            <p:ph type="sldNum" sz="quarter" idx="12"/>
          </p:nvPr>
        </p:nvSpPr>
        <p:spPr/>
        <p:txBody>
          <a:bodyPr>
            <a:normAutofit fontScale="85000" lnSpcReduction="20000"/>
          </a:bodyPr>
          <a:lstStyle/>
          <a:p>
            <a:pPr>
              <a:defRPr/>
            </a:pPr>
            <a:fld id="{4DFE87AB-3DAA-4C14-A637-170E4653750D}" type="slidenum">
              <a:rPr lang="en-CA"/>
              <a:pPr>
                <a:defRPr/>
              </a:pPr>
              <a:t>9</a:t>
            </a:fld>
            <a:endParaRPr lang="en-CA"/>
          </a:p>
        </p:txBody>
      </p:sp>
      <p:sp>
        <p:nvSpPr>
          <p:cNvPr id="22531" name="Content Placeholder 3"/>
          <p:cNvSpPr>
            <a:spLocks noGrp="1"/>
          </p:cNvSpPr>
          <p:nvPr>
            <p:ph sz="quarter" idx="1"/>
          </p:nvPr>
        </p:nvSpPr>
        <p:spPr>
          <a:xfrm>
            <a:off x="612775" y="1600200"/>
            <a:ext cx="8153400" cy="4495800"/>
          </a:xfrm>
        </p:spPr>
        <p:txBody>
          <a:bodyPr/>
          <a:lstStyle/>
          <a:p>
            <a:pPr eaLnBrk="1" hangingPunct="1"/>
            <a:r>
              <a:rPr lang="en-CA" smtClean="0"/>
              <a:t>Since they are interface activities, they will require mixed teams of law experts and IT experts</a:t>
            </a:r>
          </a:p>
          <a:p>
            <a:pPr eaLnBrk="1" hangingPunct="1"/>
            <a:r>
              <a:rPr lang="en-CA" smtClean="0"/>
              <a:t>It’s usual for IT people to work in this manner, at the requirement extraction phase</a:t>
            </a:r>
          </a:p>
          <a:p>
            <a:pPr eaLnBrk="1" hangingPunct="1"/>
            <a:endParaRPr lang="en-CA"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2073</TotalTime>
  <Words>2189</Words>
  <Application>Microsoft Office PowerPoint</Application>
  <PresentationFormat>Affichage à l'écran (4:3)</PresentationFormat>
  <Paragraphs>374</Paragraphs>
  <Slides>40</Slides>
  <Notes>1</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Median</vt:lpstr>
      <vt:lpstr>Conformance to legal requirements</vt:lpstr>
      <vt:lpstr>Towards a process for producing software from legal requirements</vt:lpstr>
      <vt:lpstr>The last frontier …</vt:lpstr>
      <vt:lpstr>Why IT isn’t very good at building bridges</vt:lpstr>
      <vt:lpstr>The islands and the bridges</vt:lpstr>
      <vt:lpstr>Legal processes</vt:lpstr>
      <vt:lpstr>How many research areas remain for us?</vt:lpstr>
      <vt:lpstr>Manual activities</vt:lpstr>
      <vt:lpstr>How are the manual activities done?</vt:lpstr>
      <vt:lpstr>Current practice</vt:lpstr>
      <vt:lpstr>Elements for requirement extraction</vt:lpstr>
      <vt:lpstr>Can we put order in something like this?</vt:lpstr>
      <vt:lpstr>Identifying the dependencies (Ghazinour and Barker, PAIS 2011)</vt:lpstr>
      <vt:lpstr>Why a lattice (Ghazinour and Barker, PAIS 2011)</vt:lpstr>
      <vt:lpstr>Organization structure and scenarios in the law</vt:lpstr>
      <vt:lpstr>IT interpretation</vt:lpstr>
      <vt:lpstr>Processes </vt:lpstr>
      <vt:lpstr>Generic extraction model for enterprise governance (Hassan and Logrippo, RELAW2009)</vt:lpstr>
      <vt:lpstr>Scanning normative text</vt:lpstr>
      <vt:lpstr>Joint work</vt:lpstr>
      <vt:lpstr>We are interested in the intersection</vt:lpstr>
      <vt:lpstr>Compliance of enterprise requirements to legal requirements</vt:lpstr>
      <vt:lpstr>Compliance of enterprise requirements to legal requirements</vt:lpstr>
      <vt:lpstr>Proposal: A Logic-Based Process (Hassan and Logrippo)</vt:lpstr>
      <vt:lpstr>Checking requirements on organization structure</vt:lpstr>
      <vt:lpstr>Checking requirements on process structure</vt:lpstr>
      <vt:lpstr>Process non-compliance</vt:lpstr>
      <vt:lpstr>Implement &amp;verify</vt:lpstr>
      <vt:lpstr>Implement &amp;verify</vt:lpstr>
      <vt:lpstr>Maturity of SE methods</vt:lpstr>
      <vt:lpstr>Generic SE development method</vt:lpstr>
      <vt:lpstr>Validate implementation</vt:lpstr>
      <vt:lpstr>Validate implementation</vt:lpstr>
      <vt:lpstr>Certification</vt:lpstr>
      <vt:lpstr>Privacy by Design</vt:lpstr>
      <vt:lpstr>How can we move forward?</vt:lpstr>
      <vt:lpstr>More mind-expanding ideas</vt:lpstr>
      <vt:lpstr>Many open areas of research</vt:lpstr>
      <vt:lpstr>Access control and normative concepts</vt:lpstr>
      <vt:lpstr>Conclusions</vt:lpstr>
    </vt:vector>
  </TitlesOfParts>
  <Company>University of Ottawa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Conformance to legal requirements</dc:title>
  <dc:creator>Luigi Logrippo</dc:creator>
  <cp:lastModifiedBy>Logrippo, Luigi</cp:lastModifiedBy>
  <cp:revision>234</cp:revision>
  <cp:lastPrinted>2012-07-06T21:59:22Z</cp:lastPrinted>
  <dcterms:created xsi:type="dcterms:W3CDTF">2012-06-25T17:37:57Z</dcterms:created>
  <dcterms:modified xsi:type="dcterms:W3CDTF">2012-09-24T16:11:25Z</dcterms:modified>
</cp:coreProperties>
</file>