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310" r:id="rId2"/>
    <p:sldId id="311" r:id="rId3"/>
    <p:sldId id="312" r:id="rId4"/>
    <p:sldId id="313" r:id="rId5"/>
    <p:sldId id="314" r:id="rId6"/>
    <p:sldId id="315" r:id="rId7"/>
    <p:sldId id="316" r:id="rId8"/>
    <p:sldId id="317" r:id="rId9"/>
    <p:sldId id="318"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54" d="100"/>
          <a:sy n="54" d="100"/>
        </p:scale>
        <p:origin x="-1344" y="-11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C3B950-DC8F-4A15-A422-AB5E4AD7DE4E}" type="datetimeFigureOut">
              <a:rPr lang="fr-CA" smtClean="0"/>
              <a:t>2015-01-13</a:t>
            </a:fld>
            <a:endParaRPr lang="fr-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6DF3EE-675E-4EB7-B008-6012762F44D4}" type="slidenum">
              <a:rPr lang="fr-CA" smtClean="0"/>
              <a:t>‹#›</a:t>
            </a:fld>
            <a:endParaRPr lang="fr-CA"/>
          </a:p>
        </p:txBody>
      </p:sp>
    </p:spTree>
    <p:extLst>
      <p:ext uri="{BB962C8B-B14F-4D97-AF65-F5344CB8AC3E}">
        <p14:creationId xmlns:p14="http://schemas.microsoft.com/office/powerpoint/2010/main" val="2961147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r>
              <a:rPr lang="en-CA" altLang="fr-FR" smtClean="0"/>
              <a:t>It can be seen that the first part of each use case - namely, reading the ATM card and validating the customer's PIN - is common to all three use cases. This common part of the three use cases is factored out as an inclusion use case called Validate PIN.</a:t>
            </a:r>
            <a:endParaRPr lang="fr-CA" altLang="fr-FR" smtClean="0"/>
          </a:p>
        </p:txBody>
      </p:sp>
      <p:sp>
        <p:nvSpPr>
          <p:cNvPr id="512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F75A364-1C99-4505-B810-1390CB130BEB}" type="slidenum">
              <a:rPr lang="en-US" altLang="fr-FR" smtClean="0"/>
              <a:pPr eaLnBrk="1" hangingPunct="1">
                <a:spcBef>
                  <a:spcPct val="0"/>
                </a:spcBef>
              </a:pPr>
              <a:t>2</a:t>
            </a:fld>
            <a:endParaRPr lang="en-US" alt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p:spPr>
        <p:txBody>
          <a:bodyPr/>
          <a:lstStyle/>
          <a:p>
            <a:r>
              <a:rPr lang="en-CA" altLang="fr-FR" b="1" smtClean="0"/>
              <a:t>Inclusion use cases</a:t>
            </a:r>
            <a:r>
              <a:rPr lang="en-CA" altLang="fr-FR" smtClean="0"/>
              <a:t> always reflect functionality that is common to more than one use case. When this common functionality is separated into an inclusion use case, the inclusion use case can be reused by several base (executable) use cases. Inclusion use cases can often be developed only after an initial iteration in which several use cases have been developed. Only then can repeated sequences of interactions be observed that form the basis for the inclusion use cases.</a:t>
            </a:r>
          </a:p>
          <a:p>
            <a:endParaRPr lang="fr-CA" altLang="fr-FR" smtClean="0"/>
          </a:p>
        </p:txBody>
      </p:sp>
      <p:sp>
        <p:nvSpPr>
          <p:cNvPr id="522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4D3D5996-1920-4CDF-86BE-0AD3099C8A5F}" type="slidenum">
              <a:rPr lang="en-US" altLang="fr-FR" smtClean="0"/>
              <a:pPr eaLnBrk="1" hangingPunct="1">
                <a:spcBef>
                  <a:spcPct val="0"/>
                </a:spcBef>
              </a:pPr>
              <a:t>3</a:t>
            </a:fld>
            <a:endParaRPr lang="en-US" alt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fr-CA" altLang="fr-FR" smtClean="0"/>
          </a:p>
        </p:txBody>
      </p:sp>
      <p:sp>
        <p:nvSpPr>
          <p:cNvPr id="5325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C7E625F6-ACFD-4E8D-BA7D-DC5CE97A8639}" type="slidenum">
              <a:rPr lang="en-US" altLang="fr-FR" smtClean="0"/>
              <a:pPr eaLnBrk="1" hangingPunct="1">
                <a:spcBef>
                  <a:spcPct val="0"/>
                </a:spcBef>
              </a:pPr>
              <a:t>7</a:t>
            </a:fld>
            <a:endParaRPr lang="en-US" alt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p:spPr>
        <p:txBody>
          <a:bodyPr/>
          <a:lstStyle/>
          <a:p>
            <a:endParaRPr lang="fr-CA" altLang="fr-FR" smtClean="0"/>
          </a:p>
        </p:txBody>
      </p:sp>
      <p:sp>
        <p:nvSpPr>
          <p:cNvPr id="5427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209EF763-B00B-4BF3-A88F-9DF3272ACED7}" type="slidenum">
              <a:rPr lang="en-US" altLang="fr-FR" smtClean="0"/>
              <a:pPr eaLnBrk="1" hangingPunct="1">
                <a:spcBef>
                  <a:spcPct val="0"/>
                </a:spcBef>
              </a:pPr>
              <a:t>8</a:t>
            </a:fld>
            <a:endParaRPr lang="en-US" alt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p:spPr>
        <p:txBody>
          <a:bodyPr/>
          <a:lstStyle/>
          <a:p>
            <a:endParaRPr lang="fr-CA" altLang="fr-FR" smtClean="0"/>
          </a:p>
        </p:txBody>
      </p:sp>
      <p:sp>
        <p:nvSpPr>
          <p:cNvPr id="5530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72146BE5-0A3F-4913-AC3E-66D417E86C9B}" type="slidenum">
              <a:rPr lang="en-US" altLang="fr-FR" smtClean="0"/>
              <a:pPr eaLnBrk="1" hangingPunct="1">
                <a:spcBef>
                  <a:spcPct val="0"/>
                </a:spcBef>
              </a:pPr>
              <a:t>9</a:t>
            </a:fld>
            <a:endParaRPr lang="en-US" altLang="fr-F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5" name="Rectangle 4"/>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84265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65245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3918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934200" cy="13716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29684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404564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448027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3191091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solidFill>
                <a:srgbClr val="000000"/>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srgbClr val="000000"/>
              </a:solidFill>
            </a:endParaRPr>
          </a:p>
        </p:txBody>
      </p:sp>
    </p:spTree>
    <p:extLst>
      <p:ext uri="{BB962C8B-B14F-4D97-AF65-F5344CB8AC3E}">
        <p14:creationId xmlns:p14="http://schemas.microsoft.com/office/powerpoint/2010/main" val="16165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683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81044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6" name="Rectangle 5"/>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US" smtClean="0"/>
              <a:t>Click to edit Master title style</a:t>
            </a:r>
            <a:endParaRPr lang="en-US" dirty="0"/>
          </a:p>
        </p:txBody>
      </p:sp>
    </p:spTree>
    <p:extLst>
      <p:ext uri="{BB962C8B-B14F-4D97-AF65-F5344CB8AC3E}">
        <p14:creationId xmlns:p14="http://schemas.microsoft.com/office/powerpoint/2010/main" val="4168581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smtClean="0"/>
              <a:t>Click to edit Master text styles</a:t>
            </a:r>
          </a:p>
          <a:p>
            <a:pPr lvl="1"/>
            <a:r>
              <a:rPr lang="en-US" altLang="fr-FR" smtClean="0"/>
              <a:t>Second level</a:t>
            </a:r>
          </a:p>
          <a:p>
            <a:pPr lvl="2"/>
            <a:r>
              <a:rPr lang="en-US" altLang="fr-FR" smtClean="0"/>
              <a:t>Third level</a:t>
            </a:r>
          </a:p>
          <a:p>
            <a:pPr lvl="3"/>
            <a:r>
              <a:rPr lang="en-US" altLang="fr-FR" smtClean="0"/>
              <a:t>Fourth level</a:t>
            </a:r>
          </a:p>
          <a:p>
            <a:pPr lvl="4"/>
            <a:r>
              <a:rPr lang="en-US" altLang="fr-FR" smtClean="0"/>
              <a:t>Fifth level</a:t>
            </a:r>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a:defRPr sz="1000">
                <a:solidFill>
                  <a:schemeClr val="tx1"/>
                </a:solidFill>
              </a:defRPr>
            </a:lvl1pPr>
          </a:lstStyle>
          <a:p>
            <a:pPr fontAlgn="base">
              <a:spcBef>
                <a:spcPct val="0"/>
              </a:spcBef>
              <a:spcAft>
                <a:spcPct val="0"/>
              </a:spcAft>
              <a:defRPr/>
            </a:pPr>
            <a:endParaRPr lang="en-US" dirty="0">
              <a:solidFill>
                <a:srgbClr val="000000"/>
              </a:solidFill>
              <a:latin typeface="Times New Roman" pitchFamily="18" charset="0"/>
            </a:endParaRPr>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a:defRPr sz="1000">
                <a:solidFill>
                  <a:schemeClr val="tx1"/>
                </a:solidFill>
              </a:defRPr>
            </a:lvl1pPr>
          </a:lstStyle>
          <a:p>
            <a:pPr fontAlgn="base">
              <a:spcBef>
                <a:spcPct val="0"/>
              </a:spcBef>
              <a:spcAft>
                <a:spcPct val="0"/>
              </a:spcAft>
              <a:defRPr/>
            </a:pPr>
            <a:endParaRPr lang="en-US">
              <a:solidFill>
                <a:srgbClr val="000000"/>
              </a:solidFill>
              <a:latin typeface="Times New Roman" pitchFamily="18" charset="0"/>
            </a:endParaRPr>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sp>
        <p:nvSpPr>
          <p:cNvPr id="8" name="Rectangle 7"/>
          <p:cNvSpPr/>
          <p:nvPr userDrawn="1"/>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2400">
              <a:solidFill>
                <a:srgbClr val="FFFFFF"/>
              </a:solidFill>
            </a:endParaRPr>
          </a:p>
        </p:txBody>
      </p:sp>
      <p:pic>
        <p:nvPicPr>
          <p:cNvPr id="1032" name="Picture 8" descr="uottawa-logo-nospace"/>
          <p:cNvPicPr>
            <a:picLocks noChangeAspect="1" noChangeArrowheads="1"/>
          </p:cNvPicPr>
          <p:nvPr userDrawn="1"/>
        </p:nvPicPr>
        <p:blipFill>
          <a:blip r:embed="rId13"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7696200" y="177800"/>
            <a:ext cx="1143000" cy="119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22342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algn="l" rtl="0" eaLnBrk="0" fontAlgn="base" hangingPunct="0">
        <a:spcBef>
          <a:spcPct val="20000"/>
        </a:spcBef>
        <a:spcAft>
          <a:spcPts val="600"/>
        </a:spcAft>
        <a:buFont typeface="Arial" charset="0"/>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smtClean="0"/>
              <a:t>Use Case – ATM Example</a:t>
            </a:r>
            <a:endParaRPr lang="en-CA" dirty="0"/>
          </a:p>
        </p:txBody>
      </p:sp>
      <p:sp>
        <p:nvSpPr>
          <p:cNvPr id="18435" name="Content Placeholder 2"/>
          <p:cNvSpPr>
            <a:spLocks noGrp="1"/>
          </p:cNvSpPr>
          <p:nvPr>
            <p:ph idx="1"/>
          </p:nvPr>
        </p:nvSpPr>
        <p:spPr/>
        <p:txBody>
          <a:bodyPr/>
          <a:lstStyle/>
          <a:p>
            <a:r>
              <a:rPr lang="en-CA" altLang="fr-FR" smtClean="0"/>
              <a:t>Actors: </a:t>
            </a:r>
          </a:p>
          <a:p>
            <a:pPr lvl="1"/>
            <a:r>
              <a:rPr lang="en-CA" altLang="fr-FR" smtClean="0"/>
              <a:t>ATM Customer</a:t>
            </a:r>
          </a:p>
          <a:p>
            <a:pPr lvl="1"/>
            <a:r>
              <a:rPr lang="en-CA" altLang="fr-FR" smtClean="0"/>
              <a:t>ATM Operator</a:t>
            </a:r>
          </a:p>
          <a:p>
            <a:r>
              <a:rPr lang="en-CA" altLang="fr-FR" smtClean="0"/>
              <a:t>Use Cases: </a:t>
            </a:r>
          </a:p>
          <a:p>
            <a:pPr lvl="1"/>
            <a:r>
              <a:rPr lang="en-CA" altLang="fr-FR" smtClean="0"/>
              <a:t>The customer can</a:t>
            </a:r>
          </a:p>
          <a:p>
            <a:pPr lvl="2"/>
            <a:r>
              <a:rPr lang="en-CA" altLang="fr-FR" smtClean="0"/>
              <a:t>withdraw funds from a checking or savings account</a:t>
            </a:r>
          </a:p>
          <a:p>
            <a:pPr lvl="2"/>
            <a:r>
              <a:rPr lang="en-CA" altLang="fr-FR" smtClean="0"/>
              <a:t>query the balance of the account</a:t>
            </a:r>
          </a:p>
          <a:p>
            <a:pPr lvl="2"/>
            <a:r>
              <a:rPr lang="en-CA" altLang="fr-FR" smtClean="0"/>
              <a:t>transfer funds from one account to another</a:t>
            </a:r>
          </a:p>
          <a:p>
            <a:pPr lvl="1"/>
            <a:r>
              <a:rPr lang="en-CA" altLang="fr-FR" smtClean="0"/>
              <a:t>The ATM operator can</a:t>
            </a:r>
          </a:p>
          <a:p>
            <a:pPr lvl="2"/>
            <a:r>
              <a:rPr lang="en-CA" altLang="fr-FR" smtClean="0"/>
              <a:t>Shut down the ATM </a:t>
            </a:r>
          </a:p>
          <a:p>
            <a:pPr lvl="2"/>
            <a:r>
              <a:rPr lang="en-CA" altLang="fr-FR" smtClean="0"/>
              <a:t>Replenish the ATM cash dispenser</a:t>
            </a:r>
          </a:p>
          <a:p>
            <a:pPr lvl="2"/>
            <a:r>
              <a:rPr lang="en-CA" altLang="fr-FR" smtClean="0"/>
              <a:t>Start the ATM</a:t>
            </a:r>
          </a:p>
        </p:txBody>
      </p:sp>
    </p:spTree>
    <p:extLst>
      <p:ext uri="{BB962C8B-B14F-4D97-AF65-F5344CB8AC3E}">
        <p14:creationId xmlns:p14="http://schemas.microsoft.com/office/powerpoint/2010/main" val="10042899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smtClean="0"/>
              <a:t>Use Case – ATM Example</a:t>
            </a:r>
            <a:endParaRPr lang="en-CA" dirty="0"/>
          </a:p>
        </p:txBody>
      </p:sp>
      <p:sp>
        <p:nvSpPr>
          <p:cNvPr id="19461" name="AutoShape 8" descr="Click to collapse"/>
          <p:cNvSpPr>
            <a:spLocks noChangeAspect="1" noChangeArrowheads="1"/>
          </p:cNvSpPr>
          <p:nvPr/>
        </p:nvSpPr>
        <p:spPr bwMode="auto">
          <a:xfrm>
            <a:off x="168275" y="-1825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spcAft>
                <a:spcPts val="600"/>
              </a:spcAft>
              <a:buFont typeface="Arial" charset="0"/>
              <a:defRPr sz="2000" b="1">
                <a:solidFill>
                  <a:schemeClr val="tx1"/>
                </a:solidFill>
                <a:latin typeface="Arial" charset="0"/>
              </a:defRPr>
            </a:lvl1pPr>
            <a:lvl2pPr marL="742950" indent="-285750" eaLnBrk="0" hangingPunct="0">
              <a:spcBef>
                <a:spcPct val="20000"/>
              </a:spcBef>
              <a:buClr>
                <a:schemeClr val="tx2"/>
              </a:buClr>
              <a:buFont typeface="Arial" charset="0"/>
              <a:buChar char="•"/>
              <a:defRPr sz="2000">
                <a:solidFill>
                  <a:schemeClr val="tx1"/>
                </a:solidFill>
                <a:latin typeface="Arial" charset="0"/>
              </a:defRPr>
            </a:lvl2pPr>
            <a:lvl3pPr marL="1143000" indent="-228600" eaLnBrk="0" hangingPunct="0">
              <a:spcBef>
                <a:spcPct val="20000"/>
              </a:spcBef>
              <a:buClr>
                <a:schemeClr val="tx2"/>
              </a:buClr>
              <a:buFont typeface="Arial" charset="0"/>
              <a:buChar char="•"/>
              <a:defRPr>
                <a:solidFill>
                  <a:schemeClr val="tx1"/>
                </a:solidFill>
                <a:latin typeface="Arial" charset="0"/>
              </a:defRPr>
            </a:lvl3pPr>
            <a:lvl4pPr marL="1600200" indent="-228600" eaLnBrk="0" hangingPunct="0">
              <a:spcBef>
                <a:spcPct val="20000"/>
              </a:spcBef>
              <a:buClr>
                <a:schemeClr val="tx2"/>
              </a:buClr>
              <a:buFont typeface="Arial" charset="0"/>
              <a:buChar char="•"/>
              <a:defRPr>
                <a:solidFill>
                  <a:schemeClr val="tx1"/>
                </a:solidFill>
                <a:latin typeface="Arial" charset="0"/>
              </a:defRPr>
            </a:lvl4pPr>
            <a:lvl5pPr marL="2057400" indent="-228600" eaLnBrk="0" hangingPunct="0">
              <a:spcBef>
                <a:spcPct val="20000"/>
              </a:spcBef>
              <a:buClr>
                <a:schemeClr val="tx2"/>
              </a:buClr>
              <a:buFont typeface="Arial" charset="0"/>
              <a:buChar char="•"/>
              <a:defRPr>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Arial" charset="0"/>
              </a:defRPr>
            </a:lvl9pPr>
          </a:lstStyle>
          <a:p>
            <a:pPr eaLnBrk="1" hangingPunct="1">
              <a:spcBef>
                <a:spcPct val="0"/>
              </a:spcBef>
              <a:spcAft>
                <a:spcPct val="0"/>
              </a:spcAft>
              <a:buFontTx/>
              <a:buNone/>
            </a:pPr>
            <a:endParaRPr lang="fr-CA" altLang="fr-FR" sz="2400" b="0">
              <a:latin typeface="Times New Roman" pitchFamily="18" charset="0"/>
            </a:endParaRPr>
          </a:p>
        </p:txBody>
      </p:sp>
      <p:sp>
        <p:nvSpPr>
          <p:cNvPr id="19462" name="AutoShape 10" descr="Click to collapse"/>
          <p:cNvSpPr>
            <a:spLocks noChangeAspect="1" noChangeArrowheads="1"/>
          </p:cNvSpPr>
          <p:nvPr/>
        </p:nvSpPr>
        <p:spPr bwMode="auto">
          <a:xfrm>
            <a:off x="320675" y="-301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spcAft>
                <a:spcPts val="600"/>
              </a:spcAft>
              <a:buFont typeface="Arial" charset="0"/>
              <a:defRPr sz="2000" b="1">
                <a:solidFill>
                  <a:schemeClr val="tx1"/>
                </a:solidFill>
                <a:latin typeface="Arial" charset="0"/>
              </a:defRPr>
            </a:lvl1pPr>
            <a:lvl2pPr marL="742950" indent="-285750" eaLnBrk="0" hangingPunct="0">
              <a:spcBef>
                <a:spcPct val="20000"/>
              </a:spcBef>
              <a:buClr>
                <a:schemeClr val="tx2"/>
              </a:buClr>
              <a:buFont typeface="Arial" charset="0"/>
              <a:buChar char="•"/>
              <a:defRPr sz="2000">
                <a:solidFill>
                  <a:schemeClr val="tx1"/>
                </a:solidFill>
                <a:latin typeface="Arial" charset="0"/>
              </a:defRPr>
            </a:lvl2pPr>
            <a:lvl3pPr marL="1143000" indent="-228600" eaLnBrk="0" hangingPunct="0">
              <a:spcBef>
                <a:spcPct val="20000"/>
              </a:spcBef>
              <a:buClr>
                <a:schemeClr val="tx2"/>
              </a:buClr>
              <a:buFont typeface="Arial" charset="0"/>
              <a:buChar char="•"/>
              <a:defRPr>
                <a:solidFill>
                  <a:schemeClr val="tx1"/>
                </a:solidFill>
                <a:latin typeface="Arial" charset="0"/>
              </a:defRPr>
            </a:lvl3pPr>
            <a:lvl4pPr marL="1600200" indent="-228600" eaLnBrk="0" hangingPunct="0">
              <a:spcBef>
                <a:spcPct val="20000"/>
              </a:spcBef>
              <a:buClr>
                <a:schemeClr val="tx2"/>
              </a:buClr>
              <a:buFont typeface="Arial" charset="0"/>
              <a:buChar char="•"/>
              <a:defRPr>
                <a:solidFill>
                  <a:schemeClr val="tx1"/>
                </a:solidFill>
                <a:latin typeface="Arial" charset="0"/>
              </a:defRPr>
            </a:lvl4pPr>
            <a:lvl5pPr marL="2057400" indent="-228600" eaLnBrk="0" hangingPunct="0">
              <a:spcBef>
                <a:spcPct val="20000"/>
              </a:spcBef>
              <a:buClr>
                <a:schemeClr val="tx2"/>
              </a:buClr>
              <a:buFont typeface="Arial" charset="0"/>
              <a:buChar char="•"/>
              <a:defRPr>
                <a:solidFill>
                  <a:schemeClr val="tx1"/>
                </a:solidFill>
                <a:latin typeface="Arial" charset="0"/>
              </a:defRPr>
            </a:lvl5pPr>
            <a:lvl6pPr marL="2514600" indent="-228600" eaLnBrk="0" fontAlgn="base" hangingPunct="0">
              <a:spcBef>
                <a:spcPct val="20000"/>
              </a:spcBef>
              <a:spcAft>
                <a:spcPct val="0"/>
              </a:spcAft>
              <a:buClr>
                <a:schemeClr val="tx2"/>
              </a:buClr>
              <a:buFont typeface="Arial" charset="0"/>
              <a:buChar char="•"/>
              <a:defRPr>
                <a:solidFill>
                  <a:schemeClr val="tx1"/>
                </a:solidFill>
                <a:latin typeface="Arial" charset="0"/>
              </a:defRPr>
            </a:lvl6pPr>
            <a:lvl7pPr marL="2971800" indent="-228600" eaLnBrk="0" fontAlgn="base" hangingPunct="0">
              <a:spcBef>
                <a:spcPct val="20000"/>
              </a:spcBef>
              <a:spcAft>
                <a:spcPct val="0"/>
              </a:spcAft>
              <a:buClr>
                <a:schemeClr val="tx2"/>
              </a:buClr>
              <a:buFont typeface="Arial" charset="0"/>
              <a:buChar char="•"/>
              <a:defRPr>
                <a:solidFill>
                  <a:schemeClr val="tx1"/>
                </a:solidFill>
                <a:latin typeface="Arial" charset="0"/>
              </a:defRPr>
            </a:lvl7pPr>
            <a:lvl8pPr marL="3429000" indent="-228600" eaLnBrk="0" fontAlgn="base" hangingPunct="0">
              <a:spcBef>
                <a:spcPct val="20000"/>
              </a:spcBef>
              <a:spcAft>
                <a:spcPct val="0"/>
              </a:spcAft>
              <a:buClr>
                <a:schemeClr val="tx2"/>
              </a:buClr>
              <a:buFont typeface="Arial" charset="0"/>
              <a:buChar char="•"/>
              <a:defRPr>
                <a:solidFill>
                  <a:schemeClr val="tx1"/>
                </a:solidFill>
                <a:latin typeface="Arial" charset="0"/>
              </a:defRPr>
            </a:lvl8pPr>
            <a:lvl9pPr marL="3886200" indent="-228600" eaLnBrk="0" fontAlgn="base" hangingPunct="0">
              <a:spcBef>
                <a:spcPct val="20000"/>
              </a:spcBef>
              <a:spcAft>
                <a:spcPct val="0"/>
              </a:spcAft>
              <a:buClr>
                <a:schemeClr val="tx2"/>
              </a:buClr>
              <a:buFont typeface="Arial" charset="0"/>
              <a:buChar char="•"/>
              <a:defRPr>
                <a:solidFill>
                  <a:schemeClr val="tx1"/>
                </a:solidFill>
                <a:latin typeface="Arial" charset="0"/>
              </a:defRPr>
            </a:lvl9pPr>
          </a:lstStyle>
          <a:p>
            <a:pPr eaLnBrk="1" hangingPunct="1">
              <a:spcBef>
                <a:spcPct val="0"/>
              </a:spcBef>
              <a:spcAft>
                <a:spcPct val="0"/>
              </a:spcAft>
              <a:buFontTx/>
              <a:buNone/>
            </a:pPr>
            <a:endParaRPr lang="fr-CA" altLang="fr-FR" sz="2400" b="0">
              <a:latin typeface="Times New Roman" pitchFamily="18" charset="0"/>
            </a:endParaRPr>
          </a:p>
        </p:txBody>
      </p:sp>
      <p:pic>
        <p:nvPicPr>
          <p:cNvPr id="19463"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1811338"/>
            <a:ext cx="4899025"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78863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smtClean="0"/>
              <a:t>Use Case – ATM Example</a:t>
            </a:r>
            <a:endParaRPr lang="en-CA" dirty="0"/>
          </a:p>
        </p:txBody>
      </p:sp>
      <p:sp>
        <p:nvSpPr>
          <p:cNvPr id="20483" name="Content Placeholder 2"/>
          <p:cNvSpPr>
            <a:spLocks noGrp="1"/>
          </p:cNvSpPr>
          <p:nvPr>
            <p:ph idx="1"/>
          </p:nvPr>
        </p:nvSpPr>
        <p:spPr/>
        <p:txBody>
          <a:bodyPr/>
          <a:lstStyle/>
          <a:p>
            <a:r>
              <a:rPr lang="en-CA" altLang="fr-FR" smtClean="0"/>
              <a:t>Validate PIN is an </a:t>
            </a:r>
            <a:r>
              <a:rPr lang="en-CA" altLang="fr-FR" i="1" smtClean="0"/>
              <a:t>Inclusion Use Case</a:t>
            </a:r>
          </a:p>
          <a:p>
            <a:pPr lvl="1"/>
            <a:r>
              <a:rPr lang="en-CA" altLang="fr-FR" smtClean="0"/>
              <a:t>It cannot be executed on its own</a:t>
            </a:r>
          </a:p>
          <a:p>
            <a:pPr lvl="1"/>
            <a:r>
              <a:rPr lang="en-CA" altLang="fr-FR" smtClean="0"/>
              <a:t>Must be executed as part of a </a:t>
            </a:r>
            <a:r>
              <a:rPr lang="en-CA" altLang="fr-FR" i="1" smtClean="0"/>
              <a:t>Concrete Use Case</a:t>
            </a:r>
          </a:p>
          <a:p>
            <a:endParaRPr lang="en-CA" altLang="fr-FR" i="1" smtClean="0"/>
          </a:p>
          <a:p>
            <a:r>
              <a:rPr lang="en-CA" altLang="fr-FR" smtClean="0"/>
              <a:t>On the other hand, a </a:t>
            </a:r>
            <a:r>
              <a:rPr lang="en-CA" altLang="fr-FR" i="1" smtClean="0"/>
              <a:t>Concrete Use Case</a:t>
            </a:r>
            <a:r>
              <a:rPr lang="en-CA" altLang="fr-FR" smtClean="0"/>
              <a:t> can be executed</a:t>
            </a:r>
            <a:endParaRPr lang="en-CA" altLang="fr-FR" i="1" smtClean="0"/>
          </a:p>
        </p:txBody>
      </p:sp>
    </p:spTree>
    <p:extLst>
      <p:ext uri="{BB962C8B-B14F-4D97-AF65-F5344CB8AC3E}">
        <p14:creationId xmlns:p14="http://schemas.microsoft.com/office/powerpoint/2010/main" val="3446909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smtClean="0"/>
              <a:t>Use Case – Validate PIN (1)</a:t>
            </a:r>
            <a:endParaRPr lang="en-CA" dirty="0"/>
          </a:p>
        </p:txBody>
      </p:sp>
      <p:sp>
        <p:nvSpPr>
          <p:cNvPr id="21507" name="Content Placeholder 2"/>
          <p:cNvSpPr>
            <a:spLocks noGrp="1"/>
          </p:cNvSpPr>
          <p:nvPr>
            <p:ph idx="1"/>
          </p:nvPr>
        </p:nvSpPr>
        <p:spPr>
          <a:xfrm>
            <a:off x="457200" y="1447800"/>
            <a:ext cx="7620000" cy="4876800"/>
          </a:xfrm>
        </p:spPr>
        <p:txBody>
          <a:bodyPr/>
          <a:lstStyle/>
          <a:p>
            <a:r>
              <a:rPr lang="en-CA" altLang="fr-FR" sz="2400" smtClean="0"/>
              <a:t>Use case name:</a:t>
            </a:r>
            <a:r>
              <a:rPr lang="en-CA" altLang="fr-FR" sz="2400" b="0" smtClean="0"/>
              <a:t> Validate PIN</a:t>
            </a:r>
          </a:p>
          <a:p>
            <a:endParaRPr lang="en-CA" altLang="fr-FR" sz="2400" b="0" smtClean="0"/>
          </a:p>
          <a:p>
            <a:r>
              <a:rPr lang="en-CA" altLang="fr-FR" sz="2400" smtClean="0"/>
              <a:t>Summary:</a:t>
            </a:r>
            <a:r>
              <a:rPr lang="en-CA" altLang="fr-FR" sz="2400" b="0" smtClean="0"/>
              <a:t> System validates customer PIN</a:t>
            </a:r>
          </a:p>
          <a:p>
            <a:endParaRPr lang="en-CA" altLang="fr-FR" sz="2400" b="0" smtClean="0"/>
          </a:p>
          <a:p>
            <a:r>
              <a:rPr lang="en-CA" altLang="fr-FR" sz="2400" smtClean="0"/>
              <a:t>Actor:</a:t>
            </a:r>
            <a:r>
              <a:rPr lang="en-CA" altLang="fr-FR" sz="2400" b="0" smtClean="0"/>
              <a:t> ATM Customer</a:t>
            </a:r>
          </a:p>
          <a:p>
            <a:endParaRPr lang="en-CA" altLang="fr-FR" sz="2400" b="0" smtClean="0"/>
          </a:p>
          <a:p>
            <a:r>
              <a:rPr lang="en-CA" altLang="fr-FR" sz="2400" smtClean="0"/>
              <a:t>Precondition:</a:t>
            </a:r>
            <a:r>
              <a:rPr lang="en-CA" altLang="fr-FR" sz="2400" b="0" smtClean="0"/>
              <a:t> ATM is idle, displaying a Welcome message.</a:t>
            </a:r>
          </a:p>
          <a:p>
            <a:endParaRPr lang="en-CA" altLang="fr-FR" smtClean="0"/>
          </a:p>
        </p:txBody>
      </p:sp>
    </p:spTree>
    <p:extLst>
      <p:ext uri="{BB962C8B-B14F-4D97-AF65-F5344CB8AC3E}">
        <p14:creationId xmlns:p14="http://schemas.microsoft.com/office/powerpoint/2010/main" val="4084115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a:t>Use Case – Validate PIN </a:t>
            </a:r>
            <a:r>
              <a:rPr lang="en-CA" dirty="0" smtClean="0"/>
              <a:t>(2)</a:t>
            </a:r>
            <a:endParaRPr lang="en-CA" dirty="0"/>
          </a:p>
        </p:txBody>
      </p:sp>
      <p:sp>
        <p:nvSpPr>
          <p:cNvPr id="3" name="Content Placeholder 2"/>
          <p:cNvSpPr>
            <a:spLocks noGrp="1"/>
          </p:cNvSpPr>
          <p:nvPr>
            <p:ph idx="1"/>
          </p:nvPr>
        </p:nvSpPr>
        <p:spPr>
          <a:xfrm>
            <a:off x="457200" y="1447800"/>
            <a:ext cx="7620000" cy="4876800"/>
          </a:xfrm>
        </p:spPr>
        <p:txBody>
          <a:bodyPr>
            <a:normAutofit lnSpcReduction="10000"/>
          </a:bodyPr>
          <a:lstStyle/>
          <a:p>
            <a:pPr>
              <a:defRPr/>
            </a:pPr>
            <a:r>
              <a:rPr lang="en-CA" dirty="0" smtClean="0"/>
              <a:t>Main sequence:</a:t>
            </a:r>
            <a:endParaRPr lang="en-CA" b="0" dirty="0" smtClean="0"/>
          </a:p>
          <a:p>
            <a:pPr marL="731837" lvl="1" indent="-457200">
              <a:buFont typeface="+mj-lt"/>
              <a:buAutoNum type="arabicPeriod"/>
              <a:defRPr/>
            </a:pPr>
            <a:r>
              <a:rPr lang="en-CA" dirty="0" smtClean="0"/>
              <a:t>Customer inserts the ATM card into the card reader.</a:t>
            </a:r>
          </a:p>
          <a:p>
            <a:pPr marL="731837" lvl="1" indent="-457200">
              <a:buFont typeface="+mj-lt"/>
              <a:buAutoNum type="arabicPeriod"/>
              <a:defRPr/>
            </a:pPr>
            <a:r>
              <a:rPr lang="en-CA" dirty="0" smtClean="0"/>
              <a:t>If system recognizes the card, it reads the card number.</a:t>
            </a:r>
          </a:p>
          <a:p>
            <a:pPr marL="731837" lvl="1" indent="-457200">
              <a:buFont typeface="+mj-lt"/>
              <a:buAutoNum type="arabicPeriod"/>
              <a:defRPr/>
            </a:pPr>
            <a:r>
              <a:rPr lang="en-CA" dirty="0" smtClean="0"/>
              <a:t>System prompts customer for PIN.</a:t>
            </a:r>
          </a:p>
          <a:p>
            <a:pPr marL="731837" lvl="1" indent="-457200">
              <a:buFont typeface="+mj-lt"/>
              <a:buAutoNum type="arabicPeriod"/>
              <a:defRPr/>
            </a:pPr>
            <a:r>
              <a:rPr lang="en-CA" dirty="0" smtClean="0"/>
              <a:t>Customer enters PIN.</a:t>
            </a:r>
          </a:p>
          <a:p>
            <a:pPr marL="731837" lvl="1" indent="-457200">
              <a:buFont typeface="+mj-lt"/>
              <a:buAutoNum type="arabicPeriod"/>
              <a:defRPr/>
            </a:pPr>
            <a:r>
              <a:rPr lang="en-CA" dirty="0" smtClean="0"/>
              <a:t>System checks the card's expiration date and whether the card has been reported as lost or stolen.</a:t>
            </a:r>
          </a:p>
          <a:p>
            <a:pPr marL="731837" lvl="1" indent="-457200">
              <a:buFont typeface="+mj-lt"/>
              <a:buAutoNum type="arabicPeriod"/>
              <a:defRPr/>
            </a:pPr>
            <a:r>
              <a:rPr lang="en-CA" dirty="0" smtClean="0"/>
              <a:t>If card is valid, system then checks whether the user-entered PIN matches the card PIN maintained by the system.</a:t>
            </a:r>
          </a:p>
          <a:p>
            <a:pPr marL="731837" lvl="1" indent="-457200">
              <a:buFont typeface="+mj-lt"/>
              <a:buAutoNum type="arabicPeriod"/>
              <a:defRPr/>
            </a:pPr>
            <a:r>
              <a:rPr lang="en-CA" dirty="0" smtClean="0"/>
              <a:t>If PIN numbers match, system checks what accounts are accessible with the ATM card.</a:t>
            </a:r>
          </a:p>
          <a:p>
            <a:pPr marL="731837" lvl="1" indent="-457200">
              <a:buFont typeface="+mj-lt"/>
              <a:buAutoNum type="arabicPeriod"/>
              <a:defRPr/>
            </a:pPr>
            <a:r>
              <a:rPr lang="en-CA" dirty="0" smtClean="0"/>
              <a:t>System displays customer accounts and prompts customer for transaction type: withdrawal, query, or transfer.</a:t>
            </a:r>
          </a:p>
          <a:p>
            <a:pPr>
              <a:defRPr/>
            </a:pPr>
            <a:endParaRPr lang="en-CA" dirty="0"/>
          </a:p>
        </p:txBody>
      </p:sp>
    </p:spTree>
    <p:extLst>
      <p:ext uri="{BB962C8B-B14F-4D97-AF65-F5344CB8AC3E}">
        <p14:creationId xmlns:p14="http://schemas.microsoft.com/office/powerpoint/2010/main" val="36248526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a:t>Use Case – Validate PIN </a:t>
            </a:r>
            <a:r>
              <a:rPr lang="en-CA" dirty="0" smtClean="0"/>
              <a:t>(3)</a:t>
            </a:r>
            <a:endParaRPr lang="en-CA" dirty="0"/>
          </a:p>
        </p:txBody>
      </p:sp>
      <p:sp>
        <p:nvSpPr>
          <p:cNvPr id="3" name="Content Placeholder 2"/>
          <p:cNvSpPr>
            <a:spLocks noGrp="1"/>
          </p:cNvSpPr>
          <p:nvPr>
            <p:ph idx="1"/>
          </p:nvPr>
        </p:nvSpPr>
        <p:spPr>
          <a:xfrm>
            <a:off x="457200" y="1447800"/>
            <a:ext cx="7620000" cy="4876800"/>
          </a:xfrm>
        </p:spPr>
        <p:txBody>
          <a:bodyPr>
            <a:normAutofit fontScale="92500" lnSpcReduction="10000"/>
          </a:bodyPr>
          <a:lstStyle/>
          <a:p>
            <a:pPr>
              <a:defRPr/>
            </a:pPr>
            <a:r>
              <a:rPr lang="en-CA" dirty="0" smtClean="0"/>
              <a:t>Alternative sequences:</a:t>
            </a:r>
            <a:endParaRPr lang="en-CA" b="0" dirty="0" smtClean="0"/>
          </a:p>
          <a:p>
            <a:pPr>
              <a:defRPr/>
            </a:pPr>
            <a:r>
              <a:rPr lang="en-CA" dirty="0" smtClean="0"/>
              <a:t>Step 2:</a:t>
            </a:r>
            <a:r>
              <a:rPr lang="en-CA" b="0" dirty="0" smtClean="0"/>
              <a:t> If the system does not recognize the card, the system ejects the card.</a:t>
            </a:r>
          </a:p>
          <a:p>
            <a:pPr>
              <a:defRPr/>
            </a:pPr>
            <a:r>
              <a:rPr lang="en-CA" dirty="0" smtClean="0"/>
              <a:t>Step 5:</a:t>
            </a:r>
            <a:r>
              <a:rPr lang="en-CA" b="0" dirty="0" smtClean="0"/>
              <a:t> If the system determines that the card date has expired, the system confiscates the card.</a:t>
            </a:r>
          </a:p>
          <a:p>
            <a:pPr>
              <a:defRPr/>
            </a:pPr>
            <a:r>
              <a:rPr lang="en-CA" dirty="0" smtClean="0"/>
              <a:t>Step 5:</a:t>
            </a:r>
            <a:r>
              <a:rPr lang="en-CA" b="0" dirty="0" smtClean="0"/>
              <a:t> If the system determines that the card has been reported lost or stolen, the system confiscates the card.</a:t>
            </a:r>
          </a:p>
          <a:p>
            <a:pPr>
              <a:defRPr/>
            </a:pPr>
            <a:r>
              <a:rPr lang="en-CA" dirty="0" smtClean="0"/>
              <a:t>Step 7:</a:t>
            </a:r>
            <a:r>
              <a:rPr lang="en-CA" b="0" dirty="0" smtClean="0"/>
              <a:t> If the customer-entered PIN does not match the PIN number for this card, the system re-prompts for the PIN.</a:t>
            </a:r>
          </a:p>
          <a:p>
            <a:pPr>
              <a:defRPr/>
            </a:pPr>
            <a:r>
              <a:rPr lang="en-CA" dirty="0" smtClean="0"/>
              <a:t>Step 7:</a:t>
            </a:r>
            <a:r>
              <a:rPr lang="en-CA" b="0" dirty="0" smtClean="0"/>
              <a:t> If the customer enters the incorrect PIN three times, the system confiscates the card.</a:t>
            </a:r>
          </a:p>
          <a:p>
            <a:pPr>
              <a:defRPr/>
            </a:pPr>
            <a:r>
              <a:rPr lang="en-CA" dirty="0" smtClean="0"/>
              <a:t>Steps 4-8:</a:t>
            </a:r>
            <a:r>
              <a:rPr lang="en-CA" b="0" dirty="0" smtClean="0"/>
              <a:t> If the customer enters Cancel, the system cancels the transaction and ejects the card.</a:t>
            </a:r>
          </a:p>
          <a:p>
            <a:pPr>
              <a:defRPr/>
            </a:pPr>
            <a:r>
              <a:rPr lang="en-CA" dirty="0" err="1" smtClean="0"/>
              <a:t>Postcondition</a:t>
            </a:r>
            <a:r>
              <a:rPr lang="en-CA" dirty="0" smtClean="0"/>
              <a:t>:</a:t>
            </a:r>
            <a:r>
              <a:rPr lang="en-CA" b="0" dirty="0" smtClean="0"/>
              <a:t> Customer PIN has been validated.</a:t>
            </a:r>
          </a:p>
          <a:p>
            <a:pPr>
              <a:defRPr/>
            </a:pPr>
            <a:endParaRPr lang="en-CA" dirty="0"/>
          </a:p>
        </p:txBody>
      </p:sp>
    </p:spTree>
    <p:extLst>
      <p:ext uri="{BB962C8B-B14F-4D97-AF65-F5344CB8AC3E}">
        <p14:creationId xmlns:p14="http://schemas.microsoft.com/office/powerpoint/2010/main" val="2533069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smtClean="0"/>
              <a:t>Use Case – Withdraw Funds (1)</a:t>
            </a:r>
            <a:endParaRPr lang="en-CA" dirty="0"/>
          </a:p>
        </p:txBody>
      </p:sp>
      <p:sp>
        <p:nvSpPr>
          <p:cNvPr id="3" name="Content Placeholder 2"/>
          <p:cNvSpPr>
            <a:spLocks noGrp="1"/>
          </p:cNvSpPr>
          <p:nvPr>
            <p:ph idx="1"/>
          </p:nvPr>
        </p:nvSpPr>
        <p:spPr>
          <a:xfrm>
            <a:off x="457200" y="1447800"/>
            <a:ext cx="7620000" cy="5181600"/>
          </a:xfrm>
        </p:spPr>
        <p:txBody>
          <a:bodyPr>
            <a:normAutofit fontScale="92500" lnSpcReduction="20000"/>
          </a:bodyPr>
          <a:lstStyle/>
          <a:p>
            <a:pPr>
              <a:defRPr/>
            </a:pPr>
            <a:r>
              <a:rPr lang="en-CA" sz="2800" dirty="0" smtClean="0"/>
              <a:t>Use case name:</a:t>
            </a:r>
            <a:r>
              <a:rPr lang="en-CA" sz="2800" b="0" dirty="0" smtClean="0"/>
              <a:t> Withdraw Funds</a:t>
            </a:r>
          </a:p>
          <a:p>
            <a:pPr>
              <a:defRPr/>
            </a:pPr>
            <a:endParaRPr lang="en-CA" sz="2800" b="0" dirty="0" smtClean="0"/>
          </a:p>
          <a:p>
            <a:pPr>
              <a:defRPr/>
            </a:pPr>
            <a:r>
              <a:rPr lang="en-CA" sz="2800" dirty="0" smtClean="0"/>
              <a:t>Summary:</a:t>
            </a:r>
            <a:r>
              <a:rPr lang="en-CA" sz="2800" b="0" dirty="0" smtClean="0"/>
              <a:t> Customer withdraws a specific amount of funds from a valid bank account.</a:t>
            </a:r>
          </a:p>
          <a:p>
            <a:pPr>
              <a:defRPr/>
            </a:pPr>
            <a:endParaRPr lang="en-CA" sz="2800" b="0" dirty="0" smtClean="0"/>
          </a:p>
          <a:p>
            <a:pPr>
              <a:defRPr/>
            </a:pPr>
            <a:r>
              <a:rPr lang="en-CA" sz="2800" dirty="0" smtClean="0"/>
              <a:t>Actor:</a:t>
            </a:r>
            <a:r>
              <a:rPr lang="en-CA" sz="2800" b="0" dirty="0" smtClean="0"/>
              <a:t> ATM Customer</a:t>
            </a:r>
          </a:p>
          <a:p>
            <a:pPr>
              <a:defRPr/>
            </a:pPr>
            <a:endParaRPr lang="en-CA" sz="2800" b="0" dirty="0" smtClean="0"/>
          </a:p>
          <a:p>
            <a:pPr>
              <a:defRPr/>
            </a:pPr>
            <a:r>
              <a:rPr lang="en-CA" sz="2800" dirty="0" smtClean="0"/>
              <a:t>Dependency:</a:t>
            </a:r>
            <a:r>
              <a:rPr lang="en-CA" sz="2800" b="0" dirty="0" smtClean="0"/>
              <a:t> Include Validate PIN use case.</a:t>
            </a:r>
          </a:p>
          <a:p>
            <a:pPr>
              <a:defRPr/>
            </a:pPr>
            <a:endParaRPr lang="en-CA" sz="2800" b="0" dirty="0" smtClean="0"/>
          </a:p>
          <a:p>
            <a:pPr>
              <a:defRPr/>
            </a:pPr>
            <a:r>
              <a:rPr lang="en-CA" sz="2800" dirty="0" smtClean="0"/>
              <a:t>Precondition:</a:t>
            </a:r>
            <a:r>
              <a:rPr lang="en-CA" sz="2800" b="0" dirty="0" smtClean="0"/>
              <a:t> ATM is idle, displaying a Welcome message.</a:t>
            </a:r>
          </a:p>
          <a:p>
            <a:pPr>
              <a:defRPr/>
            </a:pPr>
            <a:endParaRPr lang="en-CA" dirty="0"/>
          </a:p>
        </p:txBody>
      </p:sp>
    </p:spTree>
    <p:extLst>
      <p:ext uri="{BB962C8B-B14F-4D97-AF65-F5344CB8AC3E}">
        <p14:creationId xmlns:p14="http://schemas.microsoft.com/office/powerpoint/2010/main" val="3844473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smtClean="0"/>
              <a:t>Use Case – Withdraw Funds (2)</a:t>
            </a:r>
            <a:endParaRPr lang="en-CA" dirty="0"/>
          </a:p>
        </p:txBody>
      </p:sp>
      <p:sp>
        <p:nvSpPr>
          <p:cNvPr id="3" name="Content Placeholder 2"/>
          <p:cNvSpPr>
            <a:spLocks noGrp="1"/>
          </p:cNvSpPr>
          <p:nvPr>
            <p:ph idx="1"/>
          </p:nvPr>
        </p:nvSpPr>
        <p:spPr>
          <a:xfrm>
            <a:off x="457200" y="1447800"/>
            <a:ext cx="7620000" cy="5181600"/>
          </a:xfrm>
        </p:spPr>
        <p:txBody>
          <a:bodyPr>
            <a:normAutofit fontScale="77500" lnSpcReduction="20000"/>
          </a:bodyPr>
          <a:lstStyle/>
          <a:p>
            <a:pPr>
              <a:defRPr/>
            </a:pPr>
            <a:r>
              <a:rPr lang="en-CA" sz="2800" dirty="0" smtClean="0"/>
              <a:t>Main sequence:</a:t>
            </a:r>
            <a:endParaRPr lang="en-CA" sz="2800" b="0" dirty="0" smtClean="0"/>
          </a:p>
          <a:p>
            <a:pPr marL="731837" lvl="1" indent="-457200">
              <a:buFont typeface="+mj-lt"/>
              <a:buAutoNum type="arabicPeriod"/>
              <a:defRPr/>
            </a:pPr>
            <a:r>
              <a:rPr lang="en-CA" sz="3300" b="1" dirty="0" smtClean="0"/>
              <a:t>Include</a:t>
            </a:r>
            <a:r>
              <a:rPr lang="en-CA" sz="2800" dirty="0" smtClean="0"/>
              <a:t> Validate PIN use case.</a:t>
            </a:r>
          </a:p>
          <a:p>
            <a:pPr marL="731837" lvl="1" indent="-457200">
              <a:buFont typeface="+mj-lt"/>
              <a:buAutoNum type="arabicPeriod"/>
              <a:defRPr/>
            </a:pPr>
            <a:r>
              <a:rPr lang="en-CA" sz="2800" dirty="0" smtClean="0"/>
              <a:t>Customer selects Withdrawal, enters the amount, and selects the account number.</a:t>
            </a:r>
          </a:p>
          <a:p>
            <a:pPr marL="731837" lvl="1" indent="-457200">
              <a:buFont typeface="+mj-lt"/>
              <a:buAutoNum type="arabicPeriod"/>
              <a:defRPr/>
            </a:pPr>
            <a:r>
              <a:rPr lang="en-CA" sz="2800" dirty="0" smtClean="0"/>
              <a:t>System checks whether customer has enough funds in the account and whether the daily limit will not be exceeded.</a:t>
            </a:r>
          </a:p>
          <a:p>
            <a:pPr marL="731837" lvl="1" indent="-457200">
              <a:buFont typeface="+mj-lt"/>
              <a:buAutoNum type="arabicPeriod"/>
              <a:defRPr/>
            </a:pPr>
            <a:r>
              <a:rPr lang="en-CA" sz="2800" dirty="0" smtClean="0"/>
              <a:t>If all checks are successful, system authorizes dispensing of cash.</a:t>
            </a:r>
          </a:p>
          <a:p>
            <a:pPr marL="731837" lvl="1" indent="-457200">
              <a:buFont typeface="+mj-lt"/>
              <a:buAutoNum type="arabicPeriod"/>
              <a:defRPr/>
            </a:pPr>
            <a:r>
              <a:rPr lang="en-CA" sz="2800" dirty="0" smtClean="0"/>
              <a:t>System dispenses the cash amount.</a:t>
            </a:r>
          </a:p>
          <a:p>
            <a:pPr marL="731837" lvl="1" indent="-457200">
              <a:buFont typeface="+mj-lt"/>
              <a:buAutoNum type="arabicPeriod"/>
              <a:defRPr/>
            </a:pPr>
            <a:r>
              <a:rPr lang="en-CA" sz="2800" dirty="0" smtClean="0"/>
              <a:t>System prints a receipt showing transaction number, transaction type, amount withdrawn, and account balance.</a:t>
            </a:r>
          </a:p>
          <a:p>
            <a:pPr marL="731837" lvl="1" indent="-457200">
              <a:buFont typeface="+mj-lt"/>
              <a:buAutoNum type="arabicPeriod"/>
              <a:defRPr/>
            </a:pPr>
            <a:r>
              <a:rPr lang="en-CA" sz="2800" dirty="0" smtClean="0"/>
              <a:t>System ejects card.</a:t>
            </a:r>
          </a:p>
          <a:p>
            <a:pPr marL="731837" lvl="1" indent="-457200">
              <a:buFont typeface="+mj-lt"/>
              <a:buAutoNum type="arabicPeriod"/>
              <a:defRPr/>
            </a:pPr>
            <a:r>
              <a:rPr lang="en-CA" sz="2800" dirty="0" smtClean="0"/>
              <a:t>System displays Welcome message.</a:t>
            </a:r>
          </a:p>
          <a:p>
            <a:pPr>
              <a:defRPr/>
            </a:pPr>
            <a:endParaRPr lang="en-CA" dirty="0"/>
          </a:p>
        </p:txBody>
      </p:sp>
    </p:spTree>
    <p:extLst>
      <p:ext uri="{BB962C8B-B14F-4D97-AF65-F5344CB8AC3E}">
        <p14:creationId xmlns:p14="http://schemas.microsoft.com/office/powerpoint/2010/main" val="32120934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6934200" cy="1371600"/>
          </a:xfrm>
        </p:spPr>
        <p:txBody>
          <a:bodyPr/>
          <a:lstStyle/>
          <a:p>
            <a:pPr>
              <a:defRPr/>
            </a:pPr>
            <a:r>
              <a:rPr lang="en-CA" dirty="0" smtClean="0"/>
              <a:t>Use Case – Withdraw Funds (3)</a:t>
            </a:r>
            <a:endParaRPr lang="en-CA" dirty="0"/>
          </a:p>
        </p:txBody>
      </p:sp>
      <p:sp>
        <p:nvSpPr>
          <p:cNvPr id="3" name="Content Placeholder 2"/>
          <p:cNvSpPr>
            <a:spLocks noGrp="1"/>
          </p:cNvSpPr>
          <p:nvPr>
            <p:ph idx="1"/>
          </p:nvPr>
        </p:nvSpPr>
        <p:spPr>
          <a:xfrm>
            <a:off x="457200" y="1447800"/>
            <a:ext cx="7620000" cy="5181600"/>
          </a:xfrm>
        </p:spPr>
        <p:txBody>
          <a:bodyPr>
            <a:normAutofit fontScale="85000" lnSpcReduction="20000"/>
          </a:bodyPr>
          <a:lstStyle/>
          <a:p>
            <a:pPr>
              <a:defRPr/>
            </a:pPr>
            <a:r>
              <a:rPr lang="en-CA" sz="2800" dirty="0" smtClean="0"/>
              <a:t>Alternative sequences:</a:t>
            </a:r>
            <a:endParaRPr lang="en-CA" sz="2800" b="0" dirty="0" smtClean="0"/>
          </a:p>
          <a:p>
            <a:pPr>
              <a:defRPr/>
            </a:pPr>
            <a:r>
              <a:rPr lang="en-CA" sz="2800" dirty="0" smtClean="0"/>
              <a:t>Step 3:</a:t>
            </a:r>
            <a:r>
              <a:rPr lang="en-CA" sz="2800" b="0" dirty="0" smtClean="0"/>
              <a:t> If the system determines that the account number is invalid, then it displays an error message and ejects the card.</a:t>
            </a:r>
          </a:p>
          <a:p>
            <a:pPr>
              <a:defRPr/>
            </a:pPr>
            <a:r>
              <a:rPr lang="en-CA" sz="2800" dirty="0" smtClean="0"/>
              <a:t>Step 3:</a:t>
            </a:r>
            <a:r>
              <a:rPr lang="en-CA" sz="2800" b="0" dirty="0" smtClean="0"/>
              <a:t> If the system determines that there are insufficient funds in the customer's account, then it displays an apology and ejects the card.</a:t>
            </a:r>
          </a:p>
          <a:p>
            <a:pPr>
              <a:defRPr/>
            </a:pPr>
            <a:r>
              <a:rPr lang="en-CA" sz="2800" dirty="0" smtClean="0"/>
              <a:t>Step 3:</a:t>
            </a:r>
            <a:r>
              <a:rPr lang="en-CA" sz="2800" b="0" dirty="0" smtClean="0"/>
              <a:t> If the system determines that the maximum allowable daily withdrawal amount has been exceeded, it displays an apology and ejects the card.</a:t>
            </a:r>
          </a:p>
          <a:p>
            <a:pPr>
              <a:defRPr/>
            </a:pPr>
            <a:r>
              <a:rPr lang="en-CA" sz="2800" dirty="0" smtClean="0"/>
              <a:t>Step 5:</a:t>
            </a:r>
            <a:r>
              <a:rPr lang="en-CA" sz="2800" b="0" dirty="0" smtClean="0"/>
              <a:t> If the ATM is out of funds, the system displays an apology, ejects the card, and shuts down the ATM.</a:t>
            </a:r>
          </a:p>
          <a:p>
            <a:pPr>
              <a:defRPr/>
            </a:pPr>
            <a:r>
              <a:rPr lang="en-CA" sz="2800" dirty="0" err="1" smtClean="0"/>
              <a:t>Postcondition</a:t>
            </a:r>
            <a:r>
              <a:rPr lang="en-CA" sz="2800" dirty="0" smtClean="0"/>
              <a:t>:</a:t>
            </a:r>
            <a:r>
              <a:rPr lang="en-CA" sz="2800" b="0" dirty="0" smtClean="0"/>
              <a:t> Customer funds have been </a:t>
            </a:r>
            <a:r>
              <a:rPr lang="en-CA" sz="2800" b="0" dirty="0" smtClean="0"/>
              <a:t>withdrawn </a:t>
            </a:r>
            <a:r>
              <a:rPr lang="en-CA" sz="2800" b="0" i="1" dirty="0" smtClean="0"/>
              <a:t>(only for the main sequen</a:t>
            </a:r>
            <a:r>
              <a:rPr lang="en-CA" sz="2800" b="0" i="1" dirty="0" smtClean="0"/>
              <a:t>ce)</a:t>
            </a:r>
            <a:r>
              <a:rPr lang="en-CA" sz="2800" b="0" i="1" dirty="0" smtClean="0"/>
              <a:t>.</a:t>
            </a:r>
            <a:endParaRPr lang="en-CA" sz="2800" b="0" i="1" dirty="0" smtClean="0"/>
          </a:p>
          <a:p>
            <a:pPr>
              <a:defRPr/>
            </a:pPr>
            <a:endParaRPr lang="en-CA" dirty="0"/>
          </a:p>
        </p:txBody>
      </p:sp>
    </p:spTree>
    <p:extLst>
      <p:ext uri="{BB962C8B-B14F-4D97-AF65-F5344CB8AC3E}">
        <p14:creationId xmlns:p14="http://schemas.microsoft.com/office/powerpoint/2010/main" val="1140747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282</TotalTime>
  <Words>341</Words>
  <Application>Microsoft Office PowerPoint</Application>
  <PresentationFormat>On-screen Show (4:3)</PresentationFormat>
  <Paragraphs>81</Paragraphs>
  <Slides>9</Slides>
  <Notes>5</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1_Essential</vt:lpstr>
      <vt:lpstr>Use Case – ATM Example</vt:lpstr>
      <vt:lpstr>Use Case – ATM Example</vt:lpstr>
      <vt:lpstr>Use Case – ATM Example</vt:lpstr>
      <vt:lpstr>Use Case – Validate PIN (1)</vt:lpstr>
      <vt:lpstr>Use Case – Validate PIN (2)</vt:lpstr>
      <vt:lpstr>Use Case – Validate PIN (3)</vt:lpstr>
      <vt:lpstr>Use Case – Withdraw Funds (1)</vt:lpstr>
      <vt:lpstr>Use Case – Withdraw Funds (2)</vt:lpstr>
      <vt:lpstr>Use Case – Withdraw Funds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0</dc:title>
  <dc:creator>mcadieux</dc:creator>
  <cp:lastModifiedBy>Gregor v. Bochmann</cp:lastModifiedBy>
  <cp:revision>17</cp:revision>
  <dcterms:created xsi:type="dcterms:W3CDTF">2014-09-04T14:16:20Z</dcterms:created>
  <dcterms:modified xsi:type="dcterms:W3CDTF">2015-01-14T00:27:31Z</dcterms:modified>
</cp:coreProperties>
</file>